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2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64350" cy="9996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A98"/>
    <a:srgbClr val="8DC7E8"/>
    <a:srgbClr val="E3F0F4"/>
    <a:srgbClr val="286983"/>
    <a:srgbClr val="184C60"/>
    <a:srgbClr val="0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48" y="5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F2728-1C61-498E-836A-491E7D5F68AF}" type="datetimeFigureOut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9B30E4A-EA73-40B5-8375-564DD6616A7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135B9C7-B1CA-4731-9D98-447D7FF7AAE8}" type="datetimeFigureOut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728EE73-A965-4288-940E-7AC49C7E8DB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62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0" y="5445125"/>
            <a:ext cx="3059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/>
          <a:stretch>
            <a:fillRect/>
          </a:stretch>
        </p:blipFill>
        <p:spPr bwMode="auto">
          <a:xfrm>
            <a:off x="5219700" y="5445125"/>
            <a:ext cx="3924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2C0-7B9D-49A1-8D8C-C5BA5E696B63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B103-FB32-4AB2-AA94-76B2D3F6981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2E3-610F-4C2D-A77F-C188C5730A3B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AED-13E7-445A-A88C-6E7F741A7CC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DB6-D556-4F2B-9AC5-1F47AF24FFC5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D4E-4A62-433F-835B-0E3AC08ED4B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CA0A-419D-4B6E-8BB5-72933AA35131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0E63-3625-4F12-8303-316B8CAAAFA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0083-0F9A-481C-AC4C-54DCC18E9778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46E5-F1CB-493E-BFEB-DDE980838A9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858000"/>
            <a:ext cx="9144000" cy="549275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38100" y="-261938"/>
            <a:ext cx="2443163" cy="1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 b="7350"/>
          <a:stretch>
            <a:fillRect/>
          </a:stretch>
        </p:blipFill>
        <p:spPr bwMode="auto">
          <a:xfrm>
            <a:off x="4137025" y="5603875"/>
            <a:ext cx="5016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1"/>
            <a:ext cx="915352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279404"/>
            <a:ext cx="647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283502"/>
            <a:ext cx="8424563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416" y="1349421"/>
            <a:ext cx="8404691" cy="4739922"/>
          </a:xfrm>
        </p:spPr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 b="0">
                <a:solidFill>
                  <a:schemeClr val="tx1"/>
                </a:solidFill>
                <a:latin typeface="+mn-lt"/>
              </a:defRPr>
            </a:lvl2pPr>
            <a:lvl3pPr marL="50400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9538"/>
            <a:ext cx="2016224" cy="641679"/>
          </a:xfrm>
          <a:prstGeom prst="rect">
            <a:avLst/>
          </a:prstGeom>
        </p:spPr>
      </p:pic>
      <p:pic>
        <p:nvPicPr>
          <p:cNvPr id="1026" name="Picture 2" descr="logo de Plan Marsh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4816"/>
            <a:ext cx="800006" cy="6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1595"/>
            <a:ext cx="676369" cy="4813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6333767"/>
            <a:ext cx="776183" cy="399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0"/>
            <a:ext cx="91535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age_visu_O2.jpg"/>
          <p:cNvPicPr>
            <a:picLocks noChangeAspect="1"/>
          </p:cNvPicPr>
          <p:nvPr userDrawn="1"/>
        </p:nvPicPr>
        <p:blipFill>
          <a:blip r:embed="rId3" cstate="print"/>
          <a:srcRect l="28307" t="89021"/>
          <a:stretch>
            <a:fillRect/>
          </a:stretch>
        </p:blipFill>
        <p:spPr bwMode="auto">
          <a:xfrm>
            <a:off x="-19050" y="6124575"/>
            <a:ext cx="9163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logo.png"/>
          <p:cNvPicPr>
            <a:picLocks noChangeAspect="1"/>
          </p:cNvPicPr>
          <p:nvPr userDrawn="1"/>
        </p:nvPicPr>
        <p:blipFill>
          <a:blip r:embed="rId4" cstate="print"/>
          <a:srcRect t="79401" r="66537"/>
          <a:stretch>
            <a:fillRect/>
          </a:stretch>
        </p:blipFill>
        <p:spPr bwMode="auto">
          <a:xfrm>
            <a:off x="34925" y="5824538"/>
            <a:ext cx="241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87362"/>
            <a:ext cx="5616624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2400" b="1">
                <a:solidFill>
                  <a:srgbClr val="286983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>
                <a:solidFill>
                  <a:srgbClr val="05A3DA"/>
                </a:solidFill>
              </a:defRPr>
            </a:lvl2pPr>
            <a:lvl3pPr marL="504000">
              <a:buNone/>
              <a:defRPr sz="1600">
                <a:solidFill>
                  <a:srgbClr val="05A3DA"/>
                </a:solidFill>
              </a:defRPr>
            </a:lvl3pPr>
            <a:lvl4pPr marL="50400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50400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BD7F-E0B6-4586-9A76-C6AB749F2001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EDA7-EEF2-4D1F-B58E-FA201846B97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8F6-6B57-42AB-BC4C-A0E38C00C8D4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73BB-6947-4E20-8A31-498D6D586F7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549-896B-40D9-89C0-FD655161C45A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822D-63D5-47F4-A6DA-FC920957BFE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C830-C0A8-47DB-9BFB-5E0581FF0EA8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4165-1243-488C-A7B5-8F2A23E0813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D47D-2CE5-468F-B031-D7875F1C91C4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147-CD8A-4AF3-9D25-56B5F11C304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19783-1364-4BE3-8E8E-A40AAA40DC48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4A0AE-6B2E-44ED-A2FD-51FADC9DE46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3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loic.germain@biowin.org" TargetMode="External"/><Relationship Id="rId5" Type="http://schemas.openxmlformats.org/officeDocument/2006/relationships/hyperlink" Target="mailto:thierry.ferain@biowin.org" TargetMode="External"/><Relationship Id="rId4" Type="http://schemas.openxmlformats.org/officeDocument/2006/relationships/hyperlink" Target="mailto:marianne.ghyoot@biowi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9D1942-5526-4D4C-A3E9-28B614C0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r="40514"/>
          <a:stretch/>
        </p:blipFill>
        <p:spPr>
          <a:xfrm>
            <a:off x="-1016" y="0"/>
            <a:ext cx="936104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BA995B-240D-486B-90A3-5E7D9F85C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55776" cy="851925"/>
          </a:xfrm>
          <a:prstGeom prst="rect">
            <a:avLst/>
          </a:prstGeom>
        </p:spPr>
      </p:pic>
      <p:sp>
        <p:nvSpPr>
          <p:cNvPr id="6" name="AutoShape 2" descr="Le Pôle MecaTech, moteur d&amp;#39;innovation en génie mécanique - Pôle MecaTech">
            <a:extLst>
              <a:ext uri="{FF2B5EF4-FFF2-40B4-BE49-F238E27FC236}">
                <a16:creationId xmlns:a16="http://schemas.microsoft.com/office/drawing/2014/main" id="{32773A19-5322-4FD0-9FBC-6715F5B78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0140CF-11F5-4A49-B058-DCBC3C9941C0}"/>
              </a:ext>
            </a:extLst>
          </p:cNvPr>
          <p:cNvSpPr/>
          <p:nvPr/>
        </p:nvSpPr>
        <p:spPr>
          <a:xfrm>
            <a:off x="2051720" y="4680097"/>
            <a:ext cx="7452320" cy="1008112"/>
          </a:xfrm>
          <a:prstGeom prst="roundRect">
            <a:avLst/>
          </a:prstGeom>
          <a:solidFill>
            <a:srgbClr val="387A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733935-725F-4E93-BF0B-C0ABD0AF7797}"/>
              </a:ext>
            </a:extLst>
          </p:cNvPr>
          <p:cNvSpPr txBox="1"/>
          <p:nvPr/>
        </p:nvSpPr>
        <p:spPr>
          <a:xfrm>
            <a:off x="2123728" y="4922543"/>
            <a:ext cx="730830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BioWin</a:t>
            </a:r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39</a:t>
            </a:r>
            <a:r>
              <a:rPr lang="fr-BE" sz="2800" b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Call for </a:t>
            </a:r>
            <a:r>
              <a:rPr lang="fr-BE" sz="28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Projects</a:t>
            </a:r>
            <a:endParaRPr lang="fr-BE" sz="2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6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285352-368A-4EBB-BB1B-B8BB5C0F5509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When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How </a:t>
            </a:r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much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4A6DB55-3784-4305-8EA8-A47FA769AD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How long will the project last? For what budget? 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BBF4E7B-63F5-429C-AE5E-3F0128C200EB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4000" dirty="0" err="1">
                <a:solidFill>
                  <a:schemeClr val="tx2">
                    <a:lumMod val="50000"/>
                  </a:schemeClr>
                </a:solidFill>
              </a:rPr>
              <a:t>Letter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 of Intent– Call N°39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27A64A2-B996-41AC-BEE0-1271BE0EDA91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You have a great idea for a project in Health Innovation? Congratulations! The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cluster offers to help you analyze your idea and set up your project in the framework of the 39th call for projects</a:t>
            </a:r>
          </a:p>
          <a:p>
            <a:pPr marL="268287" indent="0" algn="just">
              <a:buNone/>
            </a:pP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To do so, we ask you to answer the following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7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questions in a clear and synthetic way. </a:t>
            </a:r>
          </a:p>
          <a:p>
            <a:pPr marL="635000" indent="-366713" algn="just">
              <a:buFont typeface="Arial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For detailed information on the call for projects, we advise you to contact the cluster:</a:t>
            </a:r>
          </a:p>
          <a:p>
            <a:pPr marL="635000" indent="-366713" algn="just">
              <a:buFont typeface="Arial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268287" indent="0" algn="just"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marianne.ghyoot@biowin.org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fr-BE" sz="1400" i="1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484 90 47 12</a:t>
            </a:r>
            <a:endParaRPr lang="fr-FR" sz="1600" i="1" dirty="0">
              <a:solidFill>
                <a:schemeClr val="tx2">
                  <a:lumMod val="75000"/>
                </a:schemeClr>
              </a:solidFill>
            </a:endParaRPr>
          </a:p>
          <a:p>
            <a:pPr marL="160287" lvl="4" indent="0" algn="just">
              <a:buNone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thierry.ferain@biowin.org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/ 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0486 49 91 92</a:t>
            </a:r>
          </a:p>
          <a:p>
            <a:pPr marL="160287" lvl="4" indent="0" algn="just">
              <a:buNone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loic.germain@biowin.org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/ 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0474 57 28 62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160287" lvl="4" indent="0" algn="just">
              <a:buNone/>
            </a:pP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The deadline for submitting a letter of intent is </a:t>
            </a:r>
            <a:r>
              <a:rPr lang="en-US" sz="1800" b="1" dirty="0">
                <a:solidFill>
                  <a:srgbClr val="C00000"/>
                </a:solidFill>
              </a:rPr>
              <a:t>January 16, 2023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A1D180A-9324-4AE5-A24C-F4720781626A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 err="1">
                <a:solidFill>
                  <a:schemeClr val="tx2">
                    <a:lumMod val="50000"/>
                  </a:schemeClr>
                </a:solidFill>
              </a:rPr>
              <a:t>Who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BE" sz="4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description</a:t>
            </a:r>
            <a:r>
              <a:rPr lang="fr-BE" sz="4000" dirty="0">
                <a:solidFill>
                  <a:schemeClr val="tx2">
                    <a:lumMod val="50000"/>
                  </a:schemeClr>
                </a:solidFill>
              </a:rPr>
              <a:t> of the </a:t>
            </a:r>
            <a:r>
              <a:rPr lang="fr-BE" sz="4000" dirty="0" err="1">
                <a:solidFill>
                  <a:schemeClr val="tx2">
                    <a:lumMod val="50000"/>
                  </a:schemeClr>
                </a:solidFill>
              </a:rPr>
              <a:t>project</a:t>
            </a:r>
            <a:r>
              <a:rPr lang="fr-BE" sz="4000" dirty="0">
                <a:solidFill>
                  <a:schemeClr val="tx2">
                    <a:lumMod val="50000"/>
                  </a:schemeClr>
                </a:solidFill>
              </a:rPr>
              <a:t> leader)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D7261D4-D0FE-4EAB-BFC3-4DFB30C6BBA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Who are you? What is your experience? What is your know-how? What are your activities?  What is the vision of your company?</a:t>
            </a:r>
            <a:endParaRPr lang="fr-BE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D6CD50-ACE7-9A67-84AD-8EAC51781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C089F41-34E7-6456-42EC-8EF342FBC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-35413" y="0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FE3CD93-16D0-47CE-9E80-7F1F6FE70C1F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Coordinates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 of the Project Leader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E17EC13-416D-4E64-B24B-15F288916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25756"/>
              </p:ext>
            </p:extLst>
          </p:nvPr>
        </p:nvGraphicFramePr>
        <p:xfrm>
          <a:off x="457200" y="1600200"/>
          <a:ext cx="8153400" cy="42405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4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Name of the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Company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BCE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number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Postal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Address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WebSite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Name of the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project</a:t>
                      </a: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coordinator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B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</a:t>
                      </a:r>
                      <a:r>
                        <a:rPr lang="fr-B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  <a:endParaRPr lang="fr-BE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Phone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Number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5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4A0AA4D-C911-4820-B7A9-9F7B55DFC23E}"/>
              </a:ext>
            </a:extLst>
          </p:cNvPr>
          <p:cNvSpPr txBox="1">
            <a:spLocks/>
          </p:cNvSpPr>
          <p:nvPr/>
        </p:nvSpPr>
        <p:spPr>
          <a:xfrm>
            <a:off x="179512" y="228600"/>
            <a:ext cx="8892106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4000" dirty="0" err="1">
                <a:solidFill>
                  <a:schemeClr val="tx2">
                    <a:lumMod val="50000"/>
                  </a:schemeClr>
                </a:solidFill>
              </a:rPr>
              <a:t>Why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description of purpose and needs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BD94CB-7DE1-4022-ADA5-BA794DCC04C3}"/>
              </a:ext>
            </a:extLst>
          </p:cNvPr>
          <p:cNvSpPr txBox="1">
            <a:spLocks/>
          </p:cNvSpPr>
          <p:nvPr/>
        </p:nvSpPr>
        <p:spPr>
          <a:xfrm>
            <a:off x="369654" y="1254272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the origin and context of the project idea? </a:t>
            </a:r>
          </a:p>
          <a:p>
            <a:pPr>
              <a:buFont typeface="Arial"/>
              <a:buChar char="•"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are the identified needs, the triggering factor(s)?</a:t>
            </a:r>
          </a:p>
          <a:p>
            <a:pPr>
              <a:buFont typeface="Arial"/>
              <a:buChar char="•"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problems do you want to address? What opportunities have been identified?</a:t>
            </a:r>
          </a:p>
          <a:p>
            <a:pPr>
              <a:buFont typeface="Arial"/>
              <a:buChar char="•"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In which Strategic Activity Area of the </a:t>
            </a:r>
            <a:r>
              <a:rPr lang="en-US" sz="1600" i="1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 cluster does your project fit?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	      </a:t>
            </a:r>
            <a:r>
              <a:rPr lang="en-US" sz="1400" i="1" dirty="0">
                <a:solidFill>
                  <a:schemeClr val="tx2">
                    <a:lumMod val="50000"/>
                  </a:schemeClr>
                </a:solidFill>
              </a:rPr>
              <a:t>Please select one or more area below</a:t>
            </a:r>
            <a:endParaRPr kumimoji="0" lang="en-US" altLang="fr-FR" sz="1400" b="0" i="1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-(Bio)pharmacy (including cell and gene therapy and industrial production of biomedicines)</a:t>
            </a: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endParaRPr kumimoji="0" lang="en-US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-Radiation applied to health </a:t>
            </a: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endParaRPr kumimoji="0" lang="en-US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-Medical Devices and In </a:t>
            </a:r>
            <a:r>
              <a:rPr lang="en-US" altLang="fr-FR" sz="1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itro </a:t>
            </a:r>
            <a:r>
              <a:rPr lang="en-US" altLang="fr-FR" sz="1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iagnostics </a:t>
            </a: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endParaRPr kumimoji="0" lang="en-US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-Digital Health</a:t>
            </a: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endParaRPr kumimoji="0" lang="en-US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-Others (specify the technological field)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9DFD62-4DCA-4B2D-BDCC-C3EAED07F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0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5877EDC-82A9-47FC-BCA0-C205CA56237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 err="1">
                <a:solidFill>
                  <a:schemeClr val="tx2">
                    <a:lumMod val="50000"/>
                  </a:schemeClr>
                </a:solidFill>
              </a:rPr>
              <a:t>What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? (description of the </a:t>
            </a:r>
            <a:r>
              <a:rPr lang="fr-BE" sz="3600" dirty="0" err="1">
                <a:solidFill>
                  <a:schemeClr val="tx2">
                    <a:lumMod val="50000"/>
                  </a:schemeClr>
                </a:solidFill>
              </a:rPr>
              <a:t>project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BE" sz="3600" dirty="0" err="1">
                <a:solidFill>
                  <a:schemeClr val="tx2">
                    <a:lumMod val="50000"/>
                  </a:schemeClr>
                </a:solidFill>
              </a:rPr>
              <a:t>idea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fr-F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31C549-812D-4257-9EEC-954F8231215E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your idea? How does it meet the identified needs?</a:t>
            </a:r>
          </a:p>
          <a:p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deliverable do you want to obtain at the end of the project?</a:t>
            </a:r>
          </a:p>
          <a:p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 What product/service/process do you want to market to valorize the results of your project?</a:t>
            </a:r>
          </a:p>
          <a:p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How innovative is the project?</a:t>
            </a:r>
            <a:endParaRPr lang="fr-FR" sz="2400" i="1" dirty="0">
              <a:solidFill>
                <a:srgbClr val="FF0000"/>
              </a:solidFill>
            </a:endParaRPr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950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0951753-7912-41E8-8E0D-DA0B86F1A2CE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Targets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(description of the </a:t>
            </a:r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market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0A8FC12-192A-430A-8A94-33FCE0550178}"/>
              </a:ext>
            </a:extLst>
          </p:cNvPr>
          <p:cNvSpPr txBox="1">
            <a:spLocks/>
          </p:cNvSpPr>
          <p:nvPr/>
        </p:nvSpPr>
        <p:spPr>
          <a:xfrm>
            <a:off x="467543" y="1340768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(are) the market(s) targeted by your project (size, major trends and macro-economic environment, segments, industry value chain)?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are the main existing or potential competitors and/or alternative offerings?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Is the exploitation of the expected results dependent on existing patents? Who owns this IP?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0"/>
            <a:endParaRPr lang="fr-FR" sz="24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39486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88F78DD-0CC2-4A67-8A55-E12F5F551751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How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(description of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</a:rPr>
              <a:t>your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</a:rPr>
              <a:t>strategy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98DD6E5-2F0A-430C-A6EA-54DCB1FE34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your business model? How will you sell your product/service/process? What is your ambition?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4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4E3C397-9D8F-42DD-A7DC-DB6572F5F2BD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4000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tx2">
                    <a:lumMod val="50000"/>
                  </a:schemeClr>
                </a:solidFill>
              </a:rPr>
              <a:t>who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</a:rPr>
              <a:t>describe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 the consortium)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E48B398-F065-4AC1-960A-CC5CD8E3BF5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Partners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already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identified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531821-0362-4706-9BB4-A4CE93B68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56098"/>
              </p:ext>
            </p:extLst>
          </p:nvPr>
        </p:nvGraphicFramePr>
        <p:xfrm>
          <a:off x="791580" y="1840865"/>
          <a:ext cx="7560840" cy="158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849">
                  <a:extLst>
                    <a:ext uri="{9D8B030D-6E8A-4147-A177-3AD203B41FA5}">
                      <a16:colId xmlns:a16="http://schemas.microsoft.com/office/drawing/2014/main" val="2420466206"/>
                    </a:ext>
                  </a:extLst>
                </a:gridCol>
                <a:gridCol w="4080991">
                  <a:extLst>
                    <a:ext uri="{9D8B030D-6E8A-4147-A177-3AD203B41FA5}">
                      <a16:colId xmlns:a16="http://schemas.microsoft.com/office/drawing/2014/main" val="977066946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B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Name of the </a:t>
                      </a:r>
                      <a:r>
                        <a:rPr lang="fr-BE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</a:t>
                      </a:r>
                      <a:r>
                        <a:rPr lang="fr-B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fr-BE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company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Contribution to the project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64339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 1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 2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9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56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6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1203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28FD771-954C-4ECB-AAC4-8C40E508D870}"/>
              </a:ext>
            </a:extLst>
          </p:cNvPr>
          <p:cNvSpPr txBox="1"/>
          <p:nvPr/>
        </p:nvSpPr>
        <p:spPr>
          <a:xfrm>
            <a:off x="647658" y="3928174"/>
            <a:ext cx="7848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Missing partners: What skills in Wallonia or outside Wallonia are you looking for to complete your consortium and bring your project to success?</a:t>
            </a:r>
            <a:r>
              <a:rPr lang="fr-BE" sz="16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6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8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A9552F3A1B4AA79AF6582DB3251A" ma:contentTypeVersion="0" ma:contentTypeDescription="Crée un document." ma:contentTypeScope="" ma:versionID="32470baf333de1068391c163ff6e27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5556e226339e299f641428cbda8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DC41A9-16A5-4792-AF46-5DAC6B0757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B06D50-ECE6-4DDA-A489-931672B2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647A9B-ABE3-4AF9-9E0D-DF48F0FD9D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16350</TotalTime>
  <Words>548</Words>
  <Application>Microsoft Office PowerPoint</Application>
  <PresentationFormat>Affichage à l'écran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Lato</vt:lpstr>
      <vt:lpstr>Roboto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Harpigny</dc:creator>
  <cp:lastModifiedBy>Thierry Ferain</cp:lastModifiedBy>
  <cp:revision>315</cp:revision>
  <cp:lastPrinted>2016-06-21T08:09:21Z</cp:lastPrinted>
  <dcterms:created xsi:type="dcterms:W3CDTF">2016-06-21T08:02:17Z</dcterms:created>
  <dcterms:modified xsi:type="dcterms:W3CDTF">2022-12-06T15:29:41Z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0x0101000266A9552F3A1B4AA79AF6582DB3251A</vt:lpwstr>
  </property>
</Properties>
</file>