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3" r:id="rId2"/>
  </p:sldMasterIdLst>
  <p:notesMasterIdLst>
    <p:notesMasterId r:id="rId15"/>
  </p:notesMasterIdLst>
  <p:handoutMasterIdLst>
    <p:handoutMasterId r:id="rId16"/>
  </p:handoutMasterIdLst>
  <p:sldIdLst>
    <p:sldId id="282" r:id="rId3"/>
    <p:sldId id="291" r:id="rId4"/>
    <p:sldId id="290" r:id="rId5"/>
    <p:sldId id="436" r:id="rId6"/>
    <p:sldId id="437" r:id="rId7"/>
    <p:sldId id="438" r:id="rId8"/>
    <p:sldId id="439" r:id="rId9"/>
    <p:sldId id="440" r:id="rId10"/>
    <p:sldId id="441" r:id="rId11"/>
    <p:sldId id="442" r:id="rId12"/>
    <p:sldId id="443" r:id="rId13"/>
    <p:sldId id="283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759ABB1-9067-C42C-8452-881F9C7F7A75}" name="Bertrand Desmets" initials="BD" userId="S::Bertrand.Desmets@biowin.org::b6f49c86-9ac3-4b8e-b51b-3d1e65a9875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0381"/>
    <a:srgbClr val="725AC1"/>
    <a:srgbClr val="5DD5AB"/>
    <a:srgbClr val="C7BDE6"/>
    <a:srgbClr val="AA9CDA"/>
    <a:srgbClr val="7EDDBB"/>
    <a:srgbClr val="DFF7EE"/>
    <a:srgbClr val="BFEEDD"/>
    <a:srgbClr val="9EE6CC"/>
    <a:srgbClr val="5ED5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651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272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8/10/relationships/authors" Target="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B584F3F-D433-520A-468C-7114A58955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DDA34C-BDB9-A3DC-9C8B-BB880EF395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3FDA7-614F-254E-AF55-228E6CF4D068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9A41F9-22B1-1FA8-4C0D-44ECA40B3F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4F9FDC6-2285-57CF-5E63-8812974572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485B5-DDB3-0F49-A09D-BE131B326A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83748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B0A93-CBAB-EF46-B958-6C0B5AB34DB6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40513-22E6-2345-AA39-1E90F1384C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72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9C991-4DC1-7324-826F-5A0D2C4F3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525F1FB-46EC-B3EA-EE96-CF324A73E9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291B1A1-664A-8C1C-BEE0-42CA642E63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DC93DE-64D7-558B-51C2-3A8A3AEB68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F29E97-1266-4E8A-8F57-0757C61FBA6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83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 purple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78489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7016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1" name="Espace réservé du texte 4">
            <a:extLst>
              <a:ext uri="{FF2B5EF4-FFF2-40B4-BE49-F238E27FC236}">
                <a16:creationId xmlns:a16="http://schemas.microsoft.com/office/drawing/2014/main" id="{52CD6743-8887-AC65-D95D-F21D9073EB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802" y="681037"/>
            <a:ext cx="4195762" cy="437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5002857-D582-68CC-8BAC-81D49D24FCE1}"/>
              </a:ext>
            </a:extLst>
          </p:cNvPr>
          <p:cNvSpPr/>
          <p:nvPr userDrawn="1"/>
        </p:nvSpPr>
        <p:spPr>
          <a:xfrm>
            <a:off x="-2853728" y="2868973"/>
            <a:ext cx="6874328" cy="687432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F2B006CE-1E52-15A5-839D-9B065F13DD8D}"/>
              </a:ext>
            </a:extLst>
          </p:cNvPr>
          <p:cNvSpPr/>
          <p:nvPr userDrawn="1"/>
        </p:nvSpPr>
        <p:spPr>
          <a:xfrm>
            <a:off x="845436" y="4382944"/>
            <a:ext cx="6874328" cy="6874328"/>
          </a:xfrm>
          <a:prstGeom prst="ellipse">
            <a:avLst/>
          </a:prstGeom>
          <a:noFill/>
          <a:ln w="76200">
            <a:solidFill>
              <a:srgbClr val="725A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17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 green">
    <p:bg>
      <p:bgPr>
        <a:solidFill>
          <a:srgbClr val="5DD5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78489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7016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4">
            <a:extLst>
              <a:ext uri="{FF2B5EF4-FFF2-40B4-BE49-F238E27FC236}">
                <a16:creationId xmlns:a16="http://schemas.microsoft.com/office/drawing/2014/main" id="{D123B502-57A1-DCEA-57C4-E71D7E88BC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802" y="681037"/>
            <a:ext cx="4195762" cy="437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417DA901-B45B-5419-CE1F-89432B308E32}"/>
              </a:ext>
            </a:extLst>
          </p:cNvPr>
          <p:cNvSpPr/>
          <p:nvPr userDrawn="1"/>
        </p:nvSpPr>
        <p:spPr>
          <a:xfrm>
            <a:off x="-2853728" y="2868973"/>
            <a:ext cx="6874328" cy="687432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73F203A8-2FDA-2727-39DA-F93FA39836FA}"/>
              </a:ext>
            </a:extLst>
          </p:cNvPr>
          <p:cNvSpPr/>
          <p:nvPr userDrawn="1"/>
        </p:nvSpPr>
        <p:spPr>
          <a:xfrm>
            <a:off x="845436" y="4382944"/>
            <a:ext cx="6874328" cy="6874328"/>
          </a:xfrm>
          <a:prstGeom prst="ellipse">
            <a:avLst/>
          </a:prstGeom>
          <a:noFill/>
          <a:ln w="76200">
            <a:solidFill>
              <a:srgbClr val="725A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39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- Image droit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3435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16982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4215627" y="-10274405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054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- Image droite purple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3435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16982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4215627" y="-10274405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69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- Image droite green">
    <p:bg>
      <p:bgPr>
        <a:solidFill>
          <a:srgbClr val="5DD5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3435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16982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4215627" y="-10274405"/>
            <a:ext cx="12174778" cy="12174778"/>
          </a:xfrm>
          <a:prstGeom prst="ellipse">
            <a:avLst/>
          </a:prstGeom>
          <a:noFill/>
          <a:ln w="762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751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auche - Texte droit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8160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8160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58159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-5249631" y="-10274405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233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auche - Texte droite purple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8160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8160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58159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-5249631" y="-10274405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710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auche - Texte droite green">
    <p:bg>
      <p:bgPr>
        <a:solidFill>
          <a:srgbClr val="5DD5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8160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8160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58159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-5249631" y="-10274405"/>
            <a:ext cx="12174778" cy="12174778"/>
          </a:xfrm>
          <a:prstGeom prst="ellipse">
            <a:avLst/>
          </a:prstGeom>
          <a:noFill/>
          <a:ln w="762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5402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0544B0-0918-E21D-9E39-2CB807BB2D85}"/>
              </a:ext>
            </a:extLst>
          </p:cNvPr>
          <p:cNvSpPr/>
          <p:nvPr userDrawn="1"/>
        </p:nvSpPr>
        <p:spPr>
          <a:xfrm>
            <a:off x="604830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BDB75F-6474-49F5-68AA-A5A2E4524492}"/>
              </a:ext>
            </a:extLst>
          </p:cNvPr>
          <p:cNvSpPr/>
          <p:nvPr userDrawn="1"/>
        </p:nvSpPr>
        <p:spPr>
          <a:xfrm>
            <a:off x="4659086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2CB0B8F-A125-B72A-A71B-BC6066AEB9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8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Benoit Tas, CEO &amp; Co-</a:t>
            </a:r>
            <a:r>
              <a:rPr lang="fr-FR" dirty="0" err="1"/>
              <a:t>Founder</a:t>
            </a:r>
            <a:r>
              <a:rPr lang="fr-FR" dirty="0"/>
              <a:t> </a:t>
            </a:r>
            <a:r>
              <a:rPr lang="fr-FR" dirty="0" err="1"/>
              <a:t>Neuropath</a:t>
            </a:r>
            <a:endParaRPr lang="fr-FR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B181BA19-8843-D297-677D-CC9CF57149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9048" y="2655505"/>
            <a:ext cx="2505391" cy="15984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not </a:t>
            </a:r>
            <a:r>
              <a:rPr lang="fr-BE" dirty="0" err="1">
                <a:effectLst/>
              </a:rPr>
              <a:t>only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guided</a:t>
            </a:r>
            <a:r>
              <a:rPr lang="fr-BE" dirty="0">
                <a:effectLst/>
              </a:rPr>
              <a:t> us </a:t>
            </a:r>
            <a:r>
              <a:rPr lang="fr-BE" dirty="0" err="1">
                <a:effectLst/>
              </a:rPr>
              <a:t>through</a:t>
            </a:r>
            <a:r>
              <a:rPr lang="fr-BE" dirty="0">
                <a:effectLst/>
              </a:rPr>
              <a:t> the administrative process, </a:t>
            </a:r>
            <a:r>
              <a:rPr lang="fr-BE" dirty="0" err="1">
                <a:effectLst/>
              </a:rPr>
              <a:t>their</a:t>
            </a:r>
            <a:r>
              <a:rPr lang="fr-BE" dirty="0">
                <a:effectLst/>
              </a:rPr>
              <a:t> contribution </a:t>
            </a:r>
            <a:r>
              <a:rPr lang="fr-BE" dirty="0" err="1">
                <a:effectLst/>
              </a:rPr>
              <a:t>was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decisive</a:t>
            </a:r>
            <a:r>
              <a:rPr lang="fr-BE" dirty="0">
                <a:effectLst/>
              </a:rPr>
              <a:t> in the </a:t>
            </a:r>
            <a:r>
              <a:rPr lang="fr-BE" dirty="0" err="1">
                <a:effectLst/>
              </a:rPr>
              <a:t>development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ideas</a:t>
            </a:r>
            <a:r>
              <a:rPr lang="fr-BE" dirty="0">
                <a:effectLst/>
              </a:rPr>
              <a:t>,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project</a:t>
            </a:r>
            <a:r>
              <a:rPr lang="fr-BE" dirty="0">
                <a:effectLst/>
              </a:rPr>
              <a:t> and the </a:t>
            </a:r>
            <a:r>
              <a:rPr lang="fr-BE" dirty="0" err="1">
                <a:effectLst/>
              </a:rPr>
              <a:t>selection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partners</a:t>
            </a:r>
            <a:r>
              <a:rPr lang="fr-BE" dirty="0">
                <a:effectLst/>
              </a:rPr>
              <a:t>.”</a:t>
            </a:r>
            <a:endParaRPr lang="fr-FR" dirty="0"/>
          </a:p>
        </p:txBody>
      </p:sp>
      <p:sp>
        <p:nvSpPr>
          <p:cNvPr id="20" name="Espace réservé du texte 7">
            <a:extLst>
              <a:ext uri="{FF2B5EF4-FFF2-40B4-BE49-F238E27FC236}">
                <a16:creationId xmlns:a16="http://schemas.microsoft.com/office/drawing/2014/main" id="{D8D252A3-A461-5F4D-7CB1-85A09013FB3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43304" y="2265247"/>
            <a:ext cx="2505391" cy="23789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has been a source of </a:t>
            </a:r>
            <a:r>
              <a:rPr lang="fr-BE" dirty="0" err="1">
                <a:effectLst/>
              </a:rPr>
              <a:t>great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added</a:t>
            </a:r>
            <a:r>
              <a:rPr lang="fr-BE" dirty="0">
                <a:effectLst/>
              </a:rPr>
              <a:t> value for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company</a:t>
            </a:r>
            <a:r>
              <a:rPr lang="fr-BE" dirty="0">
                <a:effectLst/>
              </a:rPr>
              <a:t>. The team have </a:t>
            </a:r>
            <a:r>
              <a:rPr lang="fr-BE" dirty="0" err="1">
                <a:effectLst/>
              </a:rPr>
              <a:t>enabled</a:t>
            </a:r>
            <a:r>
              <a:rPr lang="fr-BE" dirty="0">
                <a:effectLst/>
              </a:rPr>
              <a:t> us to </a:t>
            </a:r>
            <a:r>
              <a:rPr lang="fr-BE" dirty="0" err="1">
                <a:effectLst/>
              </a:rPr>
              <a:t>increase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international </a:t>
            </a:r>
            <a:r>
              <a:rPr lang="fr-BE" dirty="0" err="1">
                <a:effectLst/>
              </a:rPr>
              <a:t>visibility</a:t>
            </a:r>
            <a:r>
              <a:rPr lang="fr-BE" dirty="0">
                <a:effectLst/>
              </a:rPr>
              <a:t> by </a:t>
            </a:r>
            <a:r>
              <a:rPr lang="fr-BE" dirty="0" err="1">
                <a:effectLst/>
              </a:rPr>
              <a:t>giving</a:t>
            </a:r>
            <a:r>
              <a:rPr lang="fr-BE" dirty="0">
                <a:effectLst/>
              </a:rPr>
              <a:t> us the </a:t>
            </a:r>
            <a:r>
              <a:rPr lang="fr-BE" dirty="0" err="1">
                <a:effectLst/>
              </a:rPr>
              <a:t>opportunity</a:t>
            </a:r>
            <a:r>
              <a:rPr lang="fr-BE" dirty="0">
                <a:effectLst/>
              </a:rPr>
              <a:t> to </a:t>
            </a:r>
            <a:r>
              <a:rPr lang="fr-BE" dirty="0" err="1">
                <a:effectLst/>
              </a:rPr>
              <a:t>make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presentations</a:t>
            </a:r>
            <a:r>
              <a:rPr lang="fr-BE" dirty="0">
                <a:effectLst/>
              </a:rPr>
              <a:t> at international </a:t>
            </a:r>
            <a:r>
              <a:rPr lang="fr-BE" dirty="0" err="1">
                <a:effectLst/>
              </a:rPr>
              <a:t>trade</a:t>
            </a:r>
            <a:r>
              <a:rPr lang="fr-BE" dirty="0">
                <a:effectLst/>
              </a:rPr>
              <a:t> shows in the USA, Asia and Europe.”</a:t>
            </a:r>
            <a:endParaRPr lang="fr-FR" dirty="0"/>
          </a:p>
        </p:txBody>
      </p:sp>
      <p:sp>
        <p:nvSpPr>
          <p:cNvPr id="21" name="Espace réservé du texte 7">
            <a:extLst>
              <a:ext uri="{FF2B5EF4-FFF2-40B4-BE49-F238E27FC236}">
                <a16:creationId xmlns:a16="http://schemas.microsoft.com/office/drawing/2014/main" id="{B22A4875-A0DF-98B2-D3D9-C607860B06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129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 err="1"/>
              <a:t>Eric</a:t>
            </a:r>
            <a:r>
              <a:rPr lang="fr-FR" dirty="0"/>
              <a:t> </a:t>
            </a:r>
            <a:r>
              <a:rPr lang="fr-FR" dirty="0" err="1"/>
              <a:t>Halioua</a:t>
            </a:r>
            <a:r>
              <a:rPr lang="fr-FR" dirty="0"/>
              <a:t>, PDC* Line Pharma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D19E01-89EC-87B2-687C-0C0D4D40612B}"/>
              </a:ext>
            </a:extLst>
          </p:cNvPr>
          <p:cNvSpPr/>
          <p:nvPr userDrawn="1"/>
        </p:nvSpPr>
        <p:spPr>
          <a:xfrm>
            <a:off x="8694730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space réservé du texte 7">
            <a:extLst>
              <a:ext uri="{FF2B5EF4-FFF2-40B4-BE49-F238E27FC236}">
                <a16:creationId xmlns:a16="http://schemas.microsoft.com/office/drawing/2014/main" id="{AA091635-F0D3-AC0A-CCDB-FA634987AD6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007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Benoit Tas, CEO &amp; Co-</a:t>
            </a:r>
            <a:r>
              <a:rPr lang="fr-FR" dirty="0" err="1"/>
              <a:t>Founder</a:t>
            </a:r>
            <a:r>
              <a:rPr lang="fr-FR" dirty="0"/>
              <a:t> </a:t>
            </a:r>
            <a:r>
              <a:rPr lang="fr-FR" dirty="0" err="1"/>
              <a:t>Neuropath</a:t>
            </a:r>
            <a:endParaRPr lang="fr-FR" dirty="0"/>
          </a:p>
        </p:txBody>
      </p:sp>
      <p:sp>
        <p:nvSpPr>
          <p:cNvPr id="25" name="Espace réservé du texte 7">
            <a:extLst>
              <a:ext uri="{FF2B5EF4-FFF2-40B4-BE49-F238E27FC236}">
                <a16:creationId xmlns:a16="http://schemas.microsoft.com/office/drawing/2014/main" id="{AEDDB9F1-5223-1A8B-3BBB-C52A362F8C7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78948" y="2655505"/>
            <a:ext cx="2505391" cy="15984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not </a:t>
            </a:r>
            <a:r>
              <a:rPr lang="fr-BE" dirty="0" err="1">
                <a:effectLst/>
              </a:rPr>
              <a:t>only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guided</a:t>
            </a:r>
            <a:r>
              <a:rPr lang="fr-BE" dirty="0">
                <a:effectLst/>
              </a:rPr>
              <a:t> us </a:t>
            </a:r>
            <a:r>
              <a:rPr lang="fr-BE" dirty="0" err="1">
                <a:effectLst/>
              </a:rPr>
              <a:t>through</a:t>
            </a:r>
            <a:r>
              <a:rPr lang="fr-BE" dirty="0">
                <a:effectLst/>
              </a:rPr>
              <a:t> the administrative process, </a:t>
            </a:r>
            <a:r>
              <a:rPr lang="fr-BE" dirty="0" err="1">
                <a:effectLst/>
              </a:rPr>
              <a:t>their</a:t>
            </a:r>
            <a:r>
              <a:rPr lang="fr-BE" dirty="0">
                <a:effectLst/>
              </a:rPr>
              <a:t> contribution </a:t>
            </a:r>
            <a:r>
              <a:rPr lang="fr-BE" dirty="0" err="1">
                <a:effectLst/>
              </a:rPr>
              <a:t>was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decisive</a:t>
            </a:r>
            <a:r>
              <a:rPr lang="fr-BE" dirty="0">
                <a:effectLst/>
              </a:rPr>
              <a:t> in the </a:t>
            </a:r>
            <a:r>
              <a:rPr lang="fr-BE" dirty="0" err="1">
                <a:effectLst/>
              </a:rPr>
              <a:t>development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ideas</a:t>
            </a:r>
            <a:r>
              <a:rPr lang="fr-BE" dirty="0">
                <a:effectLst/>
              </a:rPr>
              <a:t>,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project</a:t>
            </a:r>
            <a:r>
              <a:rPr lang="fr-BE" dirty="0">
                <a:effectLst/>
              </a:rPr>
              <a:t> and the </a:t>
            </a:r>
            <a:r>
              <a:rPr lang="fr-BE" dirty="0" err="1">
                <a:effectLst/>
              </a:rPr>
              <a:t>selection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partners</a:t>
            </a:r>
            <a:r>
              <a:rPr lang="fr-BE" dirty="0">
                <a:effectLst/>
              </a:rPr>
              <a:t>.”</a:t>
            </a:r>
            <a:endParaRPr lang="fr-FR" dirty="0"/>
          </a:p>
        </p:txBody>
      </p:sp>
      <p:sp>
        <p:nvSpPr>
          <p:cNvPr id="2" name="Titre 6">
            <a:extLst>
              <a:ext uri="{FF2B5EF4-FFF2-40B4-BE49-F238E27FC236}">
                <a16:creationId xmlns:a16="http://schemas.microsoft.com/office/drawing/2014/main" id="{2CDA2ACD-87C1-F8AD-2E19-20F7F4FFA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 err="1"/>
              <a:t>Testimonials</a:t>
            </a:r>
            <a:endParaRPr lang="fr-FR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F7F6283D-DB03-9881-5B96-97DC73AE5BF5}"/>
              </a:ext>
            </a:extLst>
          </p:cNvPr>
          <p:cNvSpPr/>
          <p:nvPr userDrawn="1"/>
        </p:nvSpPr>
        <p:spPr>
          <a:xfrm>
            <a:off x="3294439" y="-7689246"/>
            <a:ext cx="9044248" cy="904424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692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s 2 (+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BDB75F-6474-49F5-68AA-A5A2E4524492}"/>
              </a:ext>
            </a:extLst>
          </p:cNvPr>
          <p:cNvSpPr/>
          <p:nvPr userDrawn="1"/>
        </p:nvSpPr>
        <p:spPr>
          <a:xfrm>
            <a:off x="4659086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space réservé du texte 7">
            <a:extLst>
              <a:ext uri="{FF2B5EF4-FFF2-40B4-BE49-F238E27FC236}">
                <a16:creationId xmlns:a16="http://schemas.microsoft.com/office/drawing/2014/main" id="{D8D252A3-A461-5F4D-7CB1-85A09013FB3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43304" y="2265247"/>
            <a:ext cx="2505391" cy="23789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has been a source of </a:t>
            </a:r>
            <a:r>
              <a:rPr lang="fr-BE" dirty="0" err="1">
                <a:effectLst/>
              </a:rPr>
              <a:t>great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added</a:t>
            </a:r>
            <a:r>
              <a:rPr lang="fr-BE" dirty="0">
                <a:effectLst/>
              </a:rPr>
              <a:t> value for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company</a:t>
            </a:r>
            <a:r>
              <a:rPr lang="fr-BE" dirty="0">
                <a:effectLst/>
              </a:rPr>
              <a:t>. The team have </a:t>
            </a:r>
            <a:r>
              <a:rPr lang="fr-BE" dirty="0" err="1">
                <a:effectLst/>
              </a:rPr>
              <a:t>enabled</a:t>
            </a:r>
            <a:r>
              <a:rPr lang="fr-BE" dirty="0">
                <a:effectLst/>
              </a:rPr>
              <a:t> us to </a:t>
            </a:r>
            <a:r>
              <a:rPr lang="fr-BE" dirty="0" err="1">
                <a:effectLst/>
              </a:rPr>
              <a:t>increase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international </a:t>
            </a:r>
            <a:r>
              <a:rPr lang="fr-BE" dirty="0" err="1">
                <a:effectLst/>
              </a:rPr>
              <a:t>visibility</a:t>
            </a:r>
            <a:r>
              <a:rPr lang="fr-BE" dirty="0">
                <a:effectLst/>
              </a:rPr>
              <a:t> by </a:t>
            </a:r>
            <a:r>
              <a:rPr lang="fr-BE" dirty="0" err="1">
                <a:effectLst/>
              </a:rPr>
              <a:t>giving</a:t>
            </a:r>
            <a:r>
              <a:rPr lang="fr-BE" dirty="0">
                <a:effectLst/>
              </a:rPr>
              <a:t> us the </a:t>
            </a:r>
            <a:r>
              <a:rPr lang="fr-BE" dirty="0" err="1">
                <a:effectLst/>
              </a:rPr>
              <a:t>opportunity</a:t>
            </a:r>
            <a:r>
              <a:rPr lang="fr-BE" dirty="0">
                <a:effectLst/>
              </a:rPr>
              <a:t> to </a:t>
            </a:r>
            <a:r>
              <a:rPr lang="fr-BE" dirty="0" err="1">
                <a:effectLst/>
              </a:rPr>
              <a:t>make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presentations</a:t>
            </a:r>
            <a:r>
              <a:rPr lang="fr-BE" dirty="0">
                <a:effectLst/>
              </a:rPr>
              <a:t> at international </a:t>
            </a:r>
            <a:r>
              <a:rPr lang="fr-BE" dirty="0" err="1">
                <a:effectLst/>
              </a:rPr>
              <a:t>trade</a:t>
            </a:r>
            <a:r>
              <a:rPr lang="fr-BE" dirty="0">
                <a:effectLst/>
              </a:rPr>
              <a:t> shows in the USA, Asia and Europe.”</a:t>
            </a:r>
            <a:endParaRPr lang="fr-FR" dirty="0"/>
          </a:p>
        </p:txBody>
      </p:sp>
      <p:sp>
        <p:nvSpPr>
          <p:cNvPr id="21" name="Espace réservé du texte 7">
            <a:extLst>
              <a:ext uri="{FF2B5EF4-FFF2-40B4-BE49-F238E27FC236}">
                <a16:creationId xmlns:a16="http://schemas.microsoft.com/office/drawing/2014/main" id="{B22A4875-A0DF-98B2-D3D9-C607860B06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129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 err="1"/>
              <a:t>Eric</a:t>
            </a:r>
            <a:r>
              <a:rPr lang="fr-FR" dirty="0"/>
              <a:t> </a:t>
            </a:r>
            <a:r>
              <a:rPr lang="fr-FR" dirty="0" err="1"/>
              <a:t>Halioua</a:t>
            </a:r>
            <a:r>
              <a:rPr lang="fr-FR" dirty="0"/>
              <a:t>, PDC* Line Pharma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D19E01-89EC-87B2-687C-0C0D4D40612B}"/>
              </a:ext>
            </a:extLst>
          </p:cNvPr>
          <p:cNvSpPr/>
          <p:nvPr userDrawn="1"/>
        </p:nvSpPr>
        <p:spPr>
          <a:xfrm>
            <a:off x="8694730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space réservé du texte 7">
            <a:extLst>
              <a:ext uri="{FF2B5EF4-FFF2-40B4-BE49-F238E27FC236}">
                <a16:creationId xmlns:a16="http://schemas.microsoft.com/office/drawing/2014/main" id="{AA091635-F0D3-AC0A-CCDB-FA634987AD6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007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Benoit Tas, CEO &amp; Co-</a:t>
            </a:r>
            <a:r>
              <a:rPr lang="fr-FR" dirty="0" err="1"/>
              <a:t>Founder</a:t>
            </a:r>
            <a:r>
              <a:rPr lang="fr-FR" dirty="0"/>
              <a:t> </a:t>
            </a:r>
            <a:r>
              <a:rPr lang="fr-FR" dirty="0" err="1"/>
              <a:t>Neuropath</a:t>
            </a:r>
            <a:endParaRPr lang="fr-FR" dirty="0"/>
          </a:p>
        </p:txBody>
      </p:sp>
      <p:sp>
        <p:nvSpPr>
          <p:cNvPr id="25" name="Espace réservé du texte 7">
            <a:extLst>
              <a:ext uri="{FF2B5EF4-FFF2-40B4-BE49-F238E27FC236}">
                <a16:creationId xmlns:a16="http://schemas.microsoft.com/office/drawing/2014/main" id="{AEDDB9F1-5223-1A8B-3BBB-C52A362F8C7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78948" y="2655505"/>
            <a:ext cx="2505391" cy="15984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not </a:t>
            </a:r>
            <a:r>
              <a:rPr lang="fr-BE" dirty="0" err="1">
                <a:effectLst/>
              </a:rPr>
              <a:t>only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guided</a:t>
            </a:r>
            <a:r>
              <a:rPr lang="fr-BE" dirty="0">
                <a:effectLst/>
              </a:rPr>
              <a:t> us </a:t>
            </a:r>
            <a:r>
              <a:rPr lang="fr-BE" dirty="0" err="1">
                <a:effectLst/>
              </a:rPr>
              <a:t>through</a:t>
            </a:r>
            <a:r>
              <a:rPr lang="fr-BE" dirty="0">
                <a:effectLst/>
              </a:rPr>
              <a:t> the administrative process, </a:t>
            </a:r>
            <a:r>
              <a:rPr lang="fr-BE" dirty="0" err="1">
                <a:effectLst/>
              </a:rPr>
              <a:t>their</a:t>
            </a:r>
            <a:r>
              <a:rPr lang="fr-BE" dirty="0">
                <a:effectLst/>
              </a:rPr>
              <a:t> contribution </a:t>
            </a:r>
            <a:r>
              <a:rPr lang="fr-BE" dirty="0" err="1">
                <a:effectLst/>
              </a:rPr>
              <a:t>was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decisive</a:t>
            </a:r>
            <a:r>
              <a:rPr lang="fr-BE" dirty="0">
                <a:effectLst/>
              </a:rPr>
              <a:t> in the </a:t>
            </a:r>
            <a:r>
              <a:rPr lang="fr-BE" dirty="0" err="1">
                <a:effectLst/>
              </a:rPr>
              <a:t>development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ideas</a:t>
            </a:r>
            <a:r>
              <a:rPr lang="fr-BE" dirty="0">
                <a:effectLst/>
              </a:rPr>
              <a:t>,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project</a:t>
            </a:r>
            <a:r>
              <a:rPr lang="fr-BE" dirty="0">
                <a:effectLst/>
              </a:rPr>
              <a:t> and the </a:t>
            </a:r>
            <a:r>
              <a:rPr lang="fr-BE" dirty="0" err="1">
                <a:effectLst/>
              </a:rPr>
              <a:t>selection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partners</a:t>
            </a:r>
            <a:r>
              <a:rPr lang="fr-BE" dirty="0">
                <a:effectLst/>
              </a:rPr>
              <a:t>.”</a:t>
            </a:r>
            <a:endParaRPr lang="fr-FR" dirty="0"/>
          </a:p>
        </p:txBody>
      </p:sp>
      <p:sp>
        <p:nvSpPr>
          <p:cNvPr id="2" name="Titre 6">
            <a:extLst>
              <a:ext uri="{FF2B5EF4-FFF2-40B4-BE49-F238E27FC236}">
                <a16:creationId xmlns:a16="http://schemas.microsoft.com/office/drawing/2014/main" id="{2CDA2ACD-87C1-F8AD-2E19-20F7F4FFA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 err="1"/>
              <a:t>Testimonials</a:t>
            </a:r>
            <a:endParaRPr lang="fr-FR" dirty="0"/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D9FD9BDB-9ED5-06B8-32E0-CAE696B2124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1982795"/>
            <a:ext cx="4032026" cy="4875206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Forme libre 5">
            <a:extLst>
              <a:ext uri="{FF2B5EF4-FFF2-40B4-BE49-F238E27FC236}">
                <a16:creationId xmlns:a16="http://schemas.microsoft.com/office/drawing/2014/main" id="{19712E53-77E1-8D85-62AC-1F29CDF3ADEB}"/>
              </a:ext>
            </a:extLst>
          </p:cNvPr>
          <p:cNvSpPr/>
          <p:nvPr userDrawn="1"/>
        </p:nvSpPr>
        <p:spPr>
          <a:xfrm rot="2700000">
            <a:off x="1010588" y="5756218"/>
            <a:ext cx="5358810" cy="2679404"/>
          </a:xfrm>
          <a:custGeom>
            <a:avLst/>
            <a:gdLst>
              <a:gd name="connsiteX0" fmla="*/ 2679405 w 5358810"/>
              <a:gd name="connsiteY0" fmla="*/ 0 h 2679404"/>
              <a:gd name="connsiteX1" fmla="*/ 5344977 w 5358810"/>
              <a:gd name="connsiteY1" fmla="*/ 2405452 h 2679404"/>
              <a:gd name="connsiteX2" fmla="*/ 5358810 w 5358810"/>
              <a:gd name="connsiteY2" fmla="*/ 2679404 h 2679404"/>
              <a:gd name="connsiteX3" fmla="*/ 0 w 5358810"/>
              <a:gd name="connsiteY3" fmla="*/ 2679404 h 2679404"/>
              <a:gd name="connsiteX4" fmla="*/ 13834 w 5358810"/>
              <a:gd name="connsiteY4" fmla="*/ 2405452 h 2679404"/>
              <a:gd name="connsiteX5" fmla="*/ 2679405 w 5358810"/>
              <a:gd name="connsiteY5" fmla="*/ 0 h 267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58810" h="2679404">
                <a:moveTo>
                  <a:pt x="2679405" y="0"/>
                </a:moveTo>
                <a:cubicBezTo>
                  <a:pt x="4066713" y="0"/>
                  <a:pt x="5207764" y="1054345"/>
                  <a:pt x="5344977" y="2405452"/>
                </a:cubicBezTo>
                <a:lnTo>
                  <a:pt x="5358810" y="2679404"/>
                </a:lnTo>
                <a:lnTo>
                  <a:pt x="0" y="2679404"/>
                </a:lnTo>
                <a:lnTo>
                  <a:pt x="13834" y="2405452"/>
                </a:lnTo>
                <a:cubicBezTo>
                  <a:pt x="151046" y="1054345"/>
                  <a:pt x="1292098" y="0"/>
                  <a:pt x="2679405" y="0"/>
                </a:cubicBezTo>
                <a:close/>
              </a:path>
            </a:pathLst>
          </a:cu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066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° pag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C4F0281-5A80-FCBE-9CB7-07D78357A1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" y="6391222"/>
            <a:ext cx="898634" cy="19876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2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0DDA147E-150C-6450-57F4-AA618055181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7341" y="6391222"/>
            <a:ext cx="2824351" cy="19876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190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des matiè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6">
            <a:extLst>
              <a:ext uri="{FF2B5EF4-FFF2-40B4-BE49-F238E27FC236}">
                <a16:creationId xmlns:a16="http://schemas.microsoft.com/office/drawing/2014/main" id="{2CDA2ACD-87C1-F8AD-2E19-20F7F4FFA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Table des matières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3390ED1-FD98-A8AE-0EC5-E1C1239844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156945" y="2040183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01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53A1537E-0451-E3F1-D012-65D916DC8DB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41664" y="2036039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25A52F43-518E-BE39-32EA-9A64832B7D9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1664" y="2689028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4C9ECDB2-4FC8-4FF5-4B93-096710051A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51728" y="2689028"/>
            <a:ext cx="1135262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6</a:t>
            </a:r>
          </a:p>
          <a:p>
            <a:pPr lvl="1"/>
            <a:r>
              <a:rPr lang="fr-FR" dirty="0"/>
              <a:t>8</a:t>
            </a:r>
          </a:p>
          <a:p>
            <a:pPr lvl="1"/>
            <a:r>
              <a:rPr lang="fr-FR" dirty="0"/>
              <a:t>12</a:t>
            </a:r>
          </a:p>
          <a:p>
            <a:pPr lvl="1"/>
            <a:r>
              <a:rPr lang="fr-FR" dirty="0"/>
              <a:t>14</a:t>
            </a:r>
          </a:p>
          <a:p>
            <a:pPr lvl="1"/>
            <a:r>
              <a:rPr lang="fr-FR" dirty="0"/>
              <a:t>17</a:t>
            </a:r>
          </a:p>
        </p:txBody>
      </p:sp>
      <p:sp>
        <p:nvSpPr>
          <p:cNvPr id="15" name="Espace réservé du texte 6">
            <a:extLst>
              <a:ext uri="{FF2B5EF4-FFF2-40B4-BE49-F238E27FC236}">
                <a16:creationId xmlns:a16="http://schemas.microsoft.com/office/drawing/2014/main" id="{74C6CF5E-651E-CE4D-64A9-214583688B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03855" y="2040183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03</a:t>
            </a:r>
          </a:p>
        </p:txBody>
      </p:sp>
      <p:sp>
        <p:nvSpPr>
          <p:cNvPr id="16" name="Espace réservé du texte 11">
            <a:extLst>
              <a:ext uri="{FF2B5EF4-FFF2-40B4-BE49-F238E27FC236}">
                <a16:creationId xmlns:a16="http://schemas.microsoft.com/office/drawing/2014/main" id="{B66DA386-55BC-2A09-D327-2C7F99AEA97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02464" y="2036039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A4A4D575-2FEC-4256-13D7-EB13DC70E2F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02464" y="2689028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18" name="Espace réservé du texte 11">
            <a:extLst>
              <a:ext uri="{FF2B5EF4-FFF2-40B4-BE49-F238E27FC236}">
                <a16:creationId xmlns:a16="http://schemas.microsoft.com/office/drawing/2014/main" id="{D9B3BC31-4BB9-3D98-C585-DFA67FC6930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12528" y="2689028"/>
            <a:ext cx="1135262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6</a:t>
            </a:r>
          </a:p>
          <a:p>
            <a:pPr lvl="1"/>
            <a:r>
              <a:rPr lang="fr-FR" dirty="0"/>
              <a:t>8</a:t>
            </a:r>
          </a:p>
          <a:p>
            <a:pPr lvl="1"/>
            <a:r>
              <a:rPr lang="fr-FR" dirty="0"/>
              <a:t>12</a:t>
            </a:r>
          </a:p>
          <a:p>
            <a:pPr lvl="1"/>
            <a:r>
              <a:rPr lang="fr-FR" dirty="0"/>
              <a:t>14</a:t>
            </a:r>
          </a:p>
          <a:p>
            <a:pPr lvl="1"/>
            <a:r>
              <a:rPr lang="fr-FR" dirty="0"/>
              <a:t>17</a:t>
            </a:r>
          </a:p>
        </p:txBody>
      </p:sp>
      <p:sp>
        <p:nvSpPr>
          <p:cNvPr id="19" name="Espace réservé du texte 6">
            <a:extLst>
              <a:ext uri="{FF2B5EF4-FFF2-40B4-BE49-F238E27FC236}">
                <a16:creationId xmlns:a16="http://schemas.microsoft.com/office/drawing/2014/main" id="{05083502-04F5-BCBA-5155-B3807F6813B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72471" y="2040183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05</a:t>
            </a:r>
          </a:p>
        </p:txBody>
      </p:sp>
      <p:sp>
        <p:nvSpPr>
          <p:cNvPr id="22" name="Espace réservé du texte 11">
            <a:extLst>
              <a:ext uri="{FF2B5EF4-FFF2-40B4-BE49-F238E27FC236}">
                <a16:creationId xmlns:a16="http://schemas.microsoft.com/office/drawing/2014/main" id="{3AF94024-98A6-75DA-AB25-28FAE76D45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471080" y="2036039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26" name="Espace réservé du texte 11">
            <a:extLst>
              <a:ext uri="{FF2B5EF4-FFF2-40B4-BE49-F238E27FC236}">
                <a16:creationId xmlns:a16="http://schemas.microsoft.com/office/drawing/2014/main" id="{76F3C163-76FD-877D-EF15-8AC6C4E04B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71080" y="2689028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27" name="Espace réservé du texte 6">
            <a:extLst>
              <a:ext uri="{FF2B5EF4-FFF2-40B4-BE49-F238E27FC236}">
                <a16:creationId xmlns:a16="http://schemas.microsoft.com/office/drawing/2014/main" id="{53D047E0-9C35-EEB9-32E2-60C675BB738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-156945" y="4396521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02</a:t>
            </a:r>
          </a:p>
        </p:txBody>
      </p:sp>
      <p:sp>
        <p:nvSpPr>
          <p:cNvPr id="28" name="Espace réservé du texte 11">
            <a:extLst>
              <a:ext uri="{FF2B5EF4-FFF2-40B4-BE49-F238E27FC236}">
                <a16:creationId xmlns:a16="http://schemas.microsoft.com/office/drawing/2014/main" id="{A80C4E96-E935-C01A-5AA1-D359844A92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1664" y="4392377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29" name="Espace réservé du texte 11">
            <a:extLst>
              <a:ext uri="{FF2B5EF4-FFF2-40B4-BE49-F238E27FC236}">
                <a16:creationId xmlns:a16="http://schemas.microsoft.com/office/drawing/2014/main" id="{2D5BF83E-3BA4-481B-E9C7-68A21149CF8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1664" y="5045366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30" name="Espace réservé du texte 11">
            <a:extLst>
              <a:ext uri="{FF2B5EF4-FFF2-40B4-BE49-F238E27FC236}">
                <a16:creationId xmlns:a16="http://schemas.microsoft.com/office/drawing/2014/main" id="{5ABA4332-0C0E-45DF-C3BF-F77A2803428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051728" y="5045366"/>
            <a:ext cx="1135262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6</a:t>
            </a:r>
          </a:p>
          <a:p>
            <a:pPr lvl="1"/>
            <a:r>
              <a:rPr lang="fr-FR" dirty="0"/>
              <a:t>8</a:t>
            </a:r>
          </a:p>
          <a:p>
            <a:pPr lvl="1"/>
            <a:r>
              <a:rPr lang="fr-FR" dirty="0"/>
              <a:t>12</a:t>
            </a:r>
          </a:p>
          <a:p>
            <a:pPr lvl="1"/>
            <a:r>
              <a:rPr lang="fr-FR" dirty="0"/>
              <a:t>14</a:t>
            </a:r>
          </a:p>
          <a:p>
            <a:pPr lvl="1"/>
            <a:r>
              <a:rPr lang="fr-FR" dirty="0"/>
              <a:t>17</a:t>
            </a:r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1DD3ABC7-37DB-9065-BEA7-5438B4BC0CD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03855" y="4396521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04</a:t>
            </a:r>
          </a:p>
        </p:txBody>
      </p:sp>
      <p:sp>
        <p:nvSpPr>
          <p:cNvPr id="32" name="Espace réservé du texte 11">
            <a:extLst>
              <a:ext uri="{FF2B5EF4-FFF2-40B4-BE49-F238E27FC236}">
                <a16:creationId xmlns:a16="http://schemas.microsoft.com/office/drawing/2014/main" id="{14ED082E-C724-1128-0818-7E458CC7BD4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602464" y="4392377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33" name="Espace réservé du texte 11">
            <a:extLst>
              <a:ext uri="{FF2B5EF4-FFF2-40B4-BE49-F238E27FC236}">
                <a16:creationId xmlns:a16="http://schemas.microsoft.com/office/drawing/2014/main" id="{5DDF9848-25B7-EEEE-3E79-A678B95B707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2464" y="5045366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34" name="Espace réservé du texte 11">
            <a:extLst>
              <a:ext uri="{FF2B5EF4-FFF2-40B4-BE49-F238E27FC236}">
                <a16:creationId xmlns:a16="http://schemas.microsoft.com/office/drawing/2014/main" id="{4B2759ED-3AE1-60C1-ED8F-9829FA46CDE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912528" y="5045366"/>
            <a:ext cx="1135262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6</a:t>
            </a:r>
          </a:p>
          <a:p>
            <a:pPr lvl="1"/>
            <a:r>
              <a:rPr lang="fr-FR" dirty="0"/>
              <a:t>8</a:t>
            </a:r>
          </a:p>
          <a:p>
            <a:pPr lvl="1"/>
            <a:r>
              <a:rPr lang="fr-FR" dirty="0"/>
              <a:t>12</a:t>
            </a:r>
          </a:p>
          <a:p>
            <a:pPr lvl="1"/>
            <a:r>
              <a:rPr lang="fr-FR" dirty="0"/>
              <a:t>14</a:t>
            </a:r>
          </a:p>
          <a:p>
            <a:pPr lvl="1"/>
            <a:r>
              <a:rPr lang="fr-FR" dirty="0"/>
              <a:t>17</a:t>
            </a:r>
          </a:p>
        </p:txBody>
      </p:sp>
      <p:sp>
        <p:nvSpPr>
          <p:cNvPr id="35" name="Espace réservé du texte 6">
            <a:extLst>
              <a:ext uri="{FF2B5EF4-FFF2-40B4-BE49-F238E27FC236}">
                <a16:creationId xmlns:a16="http://schemas.microsoft.com/office/drawing/2014/main" id="{92DAA9BD-603B-F173-8BDA-EDA576188DF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572471" y="4396521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06</a:t>
            </a:r>
          </a:p>
        </p:txBody>
      </p:sp>
      <p:sp>
        <p:nvSpPr>
          <p:cNvPr id="36" name="Espace réservé du texte 11">
            <a:extLst>
              <a:ext uri="{FF2B5EF4-FFF2-40B4-BE49-F238E27FC236}">
                <a16:creationId xmlns:a16="http://schemas.microsoft.com/office/drawing/2014/main" id="{F9D9FC91-4231-A89E-FFF2-5732EF12539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471080" y="4392377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37" name="Espace réservé du texte 11">
            <a:extLst>
              <a:ext uri="{FF2B5EF4-FFF2-40B4-BE49-F238E27FC236}">
                <a16:creationId xmlns:a16="http://schemas.microsoft.com/office/drawing/2014/main" id="{ADA89D10-C956-4EFE-1F1F-7117AAA606D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471080" y="5045366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8063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08/09/2025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62320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08/09/2025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8254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ni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488B1ED-6F3F-9B43-80B6-3A5A64833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29884" y="6381115"/>
            <a:ext cx="322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>
              <a:defRPr/>
            </a:pPr>
            <a:fld id="{AB27BCF7-DA91-4A5D-9CA9-2FFAC88E7E86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484D0ECD-1D7F-9646-A24D-0EA7C62E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463" y="360000"/>
            <a:ext cx="10111011" cy="384721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500" b="0" i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56DDD12-C975-2D4A-8AD2-208081ABB1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4463" y="1104721"/>
            <a:ext cx="11783074" cy="5052933"/>
          </a:xfrm>
        </p:spPr>
        <p:txBody>
          <a:bodyPr>
            <a:noAutofit/>
          </a:bodyPr>
          <a:lstStyle>
            <a:lvl1pPr marL="180000" indent="-180000">
              <a:lnSpc>
                <a:spcPct val="100000"/>
              </a:lnSpc>
              <a:buFont typeface="Arial" panose="020B0604020202020204" pitchFamily="34" charset="0"/>
              <a:buChar char="•"/>
              <a:defRPr sz="1500" b="0" i="0">
                <a:solidFill>
                  <a:schemeClr val="accent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180000" indent="-1800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360000" indent="-180000">
              <a:lnSpc>
                <a:spcPct val="100000"/>
              </a:lnSpc>
              <a:buFont typeface="Arial" panose="020B0604020202020204" pitchFamily="34" charset="0"/>
              <a:buChar char="•"/>
              <a:defRPr sz="1500" b="0" i="0">
                <a:solidFill>
                  <a:schemeClr val="accent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</a:lstStyle>
          <a:p>
            <a:pPr lvl="0"/>
            <a:r>
              <a:rPr lang="en-GB" dirty="0"/>
              <a:t>Click to edit Master text styles</a:t>
            </a:r>
          </a:p>
          <a:p>
            <a:pPr lvl="2"/>
            <a:r>
              <a:rPr lang="en-GB" dirty="0"/>
              <a:t>Second level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D26EFF8B-79DB-174C-A5A0-6004AD06DB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7537" y="-255515"/>
            <a:ext cx="1602684" cy="1602684"/>
          </a:xfrm>
          <a:prstGeom prst="rect">
            <a:avLst/>
          </a:prstGeom>
        </p:spPr>
      </p:pic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BD7D86BD-B61E-F745-A183-6669A1EA92C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7537" y="238850"/>
            <a:ext cx="162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8412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° page purple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C4F0281-5A80-FCBE-9CB7-07D78357A1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" y="6391222"/>
            <a:ext cx="898634" cy="19876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2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0DDA147E-150C-6450-57F4-AA618055181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7341" y="6391222"/>
            <a:ext cx="2824351" cy="19876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3521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>
            <a:extLst>
              <a:ext uri="{FF2B5EF4-FFF2-40B4-BE49-F238E27FC236}">
                <a16:creationId xmlns:a16="http://schemas.microsoft.com/office/drawing/2014/main" id="{EADC1376-56A7-7D3B-C030-C9BB9E436EB4}"/>
              </a:ext>
            </a:extLst>
          </p:cNvPr>
          <p:cNvSpPr>
            <a:spLocks/>
          </p:cNvSpPr>
          <p:nvPr userDrawn="1"/>
        </p:nvSpPr>
        <p:spPr>
          <a:xfrm rot="5400000">
            <a:off x="8172893" y="2838893"/>
            <a:ext cx="5358810" cy="2679404"/>
          </a:xfrm>
          <a:custGeom>
            <a:avLst/>
            <a:gdLst>
              <a:gd name="connsiteX0" fmla="*/ 2679405 w 5358810"/>
              <a:gd name="connsiteY0" fmla="*/ 0 h 2679404"/>
              <a:gd name="connsiteX1" fmla="*/ 5344977 w 5358810"/>
              <a:gd name="connsiteY1" fmla="*/ 2405452 h 2679404"/>
              <a:gd name="connsiteX2" fmla="*/ 5358810 w 5358810"/>
              <a:gd name="connsiteY2" fmla="*/ 2679404 h 2679404"/>
              <a:gd name="connsiteX3" fmla="*/ 0 w 5358810"/>
              <a:gd name="connsiteY3" fmla="*/ 2679404 h 2679404"/>
              <a:gd name="connsiteX4" fmla="*/ 13834 w 5358810"/>
              <a:gd name="connsiteY4" fmla="*/ 2405452 h 2679404"/>
              <a:gd name="connsiteX5" fmla="*/ 2679405 w 5358810"/>
              <a:gd name="connsiteY5" fmla="*/ 0 h 267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58810" h="2679404">
                <a:moveTo>
                  <a:pt x="2679405" y="0"/>
                </a:moveTo>
                <a:cubicBezTo>
                  <a:pt x="4066713" y="0"/>
                  <a:pt x="5207764" y="1054345"/>
                  <a:pt x="5344977" y="2405452"/>
                </a:cubicBezTo>
                <a:lnTo>
                  <a:pt x="5358810" y="2679404"/>
                </a:lnTo>
                <a:lnTo>
                  <a:pt x="0" y="2679404"/>
                </a:lnTo>
                <a:lnTo>
                  <a:pt x="13834" y="2405452"/>
                </a:lnTo>
                <a:cubicBezTo>
                  <a:pt x="151046" y="1054345"/>
                  <a:pt x="1292098" y="0"/>
                  <a:pt x="2679405" y="0"/>
                </a:cubicBezTo>
                <a:close/>
              </a:path>
            </a:pathLst>
          </a:custGeom>
          <a:blipFill dpi="0" rotWithShape="0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13" name="Forme libre 12">
            <a:extLst>
              <a:ext uri="{FF2B5EF4-FFF2-40B4-BE49-F238E27FC236}">
                <a16:creationId xmlns:a16="http://schemas.microsoft.com/office/drawing/2014/main" id="{887D64B7-DF58-937F-119F-23DDAD32C587}"/>
              </a:ext>
            </a:extLst>
          </p:cNvPr>
          <p:cNvSpPr/>
          <p:nvPr userDrawn="1"/>
        </p:nvSpPr>
        <p:spPr>
          <a:xfrm rot="5400000">
            <a:off x="5512820" y="2838893"/>
            <a:ext cx="5358810" cy="2679404"/>
          </a:xfrm>
          <a:custGeom>
            <a:avLst/>
            <a:gdLst>
              <a:gd name="connsiteX0" fmla="*/ 2679405 w 5358810"/>
              <a:gd name="connsiteY0" fmla="*/ 0 h 2679404"/>
              <a:gd name="connsiteX1" fmla="*/ 5344977 w 5358810"/>
              <a:gd name="connsiteY1" fmla="*/ 2405452 h 2679404"/>
              <a:gd name="connsiteX2" fmla="*/ 5358810 w 5358810"/>
              <a:gd name="connsiteY2" fmla="*/ 2679404 h 2679404"/>
              <a:gd name="connsiteX3" fmla="*/ 0 w 5358810"/>
              <a:gd name="connsiteY3" fmla="*/ 2679404 h 2679404"/>
              <a:gd name="connsiteX4" fmla="*/ 13834 w 5358810"/>
              <a:gd name="connsiteY4" fmla="*/ 2405452 h 2679404"/>
              <a:gd name="connsiteX5" fmla="*/ 2679405 w 5358810"/>
              <a:gd name="connsiteY5" fmla="*/ 0 h 267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58810" h="2679404">
                <a:moveTo>
                  <a:pt x="2679405" y="0"/>
                </a:moveTo>
                <a:cubicBezTo>
                  <a:pt x="4066713" y="0"/>
                  <a:pt x="5207764" y="1054345"/>
                  <a:pt x="5344977" y="2405452"/>
                </a:cubicBezTo>
                <a:lnTo>
                  <a:pt x="5358810" y="2679404"/>
                </a:lnTo>
                <a:lnTo>
                  <a:pt x="0" y="2679404"/>
                </a:lnTo>
                <a:lnTo>
                  <a:pt x="13834" y="2405452"/>
                </a:lnTo>
                <a:cubicBezTo>
                  <a:pt x="151046" y="1054345"/>
                  <a:pt x="1292098" y="0"/>
                  <a:pt x="2679405" y="0"/>
                </a:cubicBezTo>
                <a:close/>
              </a:path>
            </a:pathLst>
          </a:custGeom>
          <a:solidFill>
            <a:srgbClr val="5DD5AB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dirty="0"/>
          </a:p>
        </p:txBody>
      </p:sp>
      <p:pic>
        <p:nvPicPr>
          <p:cNvPr id="15" name="Image 14" descr="Une image contenant Police, Graphique, texte, graphisme&#10;&#10;Description générée automatiquement">
            <a:extLst>
              <a:ext uri="{FF2B5EF4-FFF2-40B4-BE49-F238E27FC236}">
                <a16:creationId xmlns:a16="http://schemas.microsoft.com/office/drawing/2014/main" id="{8F3D0028-4401-640C-EE33-7A635AC67E1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586" y="439774"/>
            <a:ext cx="1801091" cy="434068"/>
          </a:xfrm>
          <a:prstGeom prst="rect">
            <a:avLst/>
          </a:prstGeom>
        </p:spPr>
      </p:pic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E50E07FA-224D-6125-727E-FF7B8F213E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3935" y="2649473"/>
            <a:ext cx="6478588" cy="15590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Growing a vibrant life </a:t>
            </a:r>
            <a:br>
              <a:rPr lang="en-US" dirty="0">
                <a:latin typeface="Aptos Display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science and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ecosystem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br>
              <a:rPr lang="fr-FR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in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Wallonia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Belgium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CF040EE1-6002-CD09-598F-00B8449246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59254" y="5145091"/>
            <a:ext cx="1801091" cy="6562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Driving </a:t>
            </a:r>
            <a:r>
              <a:rPr lang="fr-FR" dirty="0" err="1"/>
              <a:t>health</a:t>
            </a:r>
            <a:endParaRPr lang="fr-FR" dirty="0"/>
          </a:p>
          <a:p>
            <a:pPr lvl="0"/>
            <a:r>
              <a:rPr lang="fr-FR" dirty="0"/>
              <a:t>innovation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717388B4-AE68-8B9C-2B5E-7F27FEB00C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935" y="5461042"/>
            <a:ext cx="886602" cy="3403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 err="1"/>
              <a:t>biowin.org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3396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Une image contenant Police, Graphique, texte, graphisme&#10;&#10;Description générée automatiquement">
            <a:extLst>
              <a:ext uri="{FF2B5EF4-FFF2-40B4-BE49-F238E27FC236}">
                <a16:creationId xmlns:a16="http://schemas.microsoft.com/office/drawing/2014/main" id="{8F3D0028-4401-640C-EE33-7A635AC67E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586" y="439774"/>
            <a:ext cx="1801091" cy="434068"/>
          </a:xfrm>
          <a:prstGeom prst="rect">
            <a:avLst/>
          </a:prstGeom>
        </p:spPr>
      </p:pic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E50E07FA-224D-6125-727E-FF7B8F213E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3935" y="2649473"/>
            <a:ext cx="6478588" cy="15590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Growing a vibrant life </a:t>
            </a:r>
            <a:br>
              <a:rPr lang="en-US" dirty="0">
                <a:latin typeface="Aptos Display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science and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ecosystem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br>
              <a:rPr lang="fr-FR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in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Wallonia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Belgium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CF040EE1-6002-CD09-598F-00B8449246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59254" y="5145091"/>
            <a:ext cx="1801091" cy="6562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Driving </a:t>
            </a:r>
            <a:r>
              <a:rPr lang="fr-FR" dirty="0" err="1"/>
              <a:t>health</a:t>
            </a:r>
            <a:endParaRPr lang="fr-FR" dirty="0"/>
          </a:p>
          <a:p>
            <a:pPr lvl="0"/>
            <a:r>
              <a:rPr lang="fr-FR" dirty="0"/>
              <a:t>innovation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717388B4-AE68-8B9C-2B5E-7F27FEB00C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935" y="5461042"/>
            <a:ext cx="886602" cy="3403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 err="1"/>
              <a:t>biowin.org</a:t>
            </a:r>
            <a:endParaRPr lang="fr-FR" dirty="0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E6A6B34C-C85A-5DD8-644A-9E2CD234F519}"/>
              </a:ext>
            </a:extLst>
          </p:cNvPr>
          <p:cNvSpPr/>
          <p:nvPr userDrawn="1"/>
        </p:nvSpPr>
        <p:spPr>
          <a:xfrm>
            <a:off x="7475978" y="715481"/>
            <a:ext cx="6738785" cy="6738785"/>
          </a:xfrm>
          <a:prstGeom prst="ellipse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9681A821-C45F-ED05-F894-74AD26C3D6DE}"/>
              </a:ext>
            </a:extLst>
          </p:cNvPr>
          <p:cNvSpPr/>
          <p:nvPr userDrawn="1"/>
        </p:nvSpPr>
        <p:spPr>
          <a:xfrm>
            <a:off x="5707945" y="4711132"/>
            <a:ext cx="6738785" cy="6738785"/>
          </a:xfrm>
          <a:prstGeom prst="ellipse">
            <a:avLst/>
          </a:prstGeom>
          <a:noFill/>
          <a:ln w="79375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3A43812-0950-DD0C-E888-FF75F68386D7}"/>
              </a:ext>
            </a:extLst>
          </p:cNvPr>
          <p:cNvSpPr/>
          <p:nvPr userDrawn="1"/>
        </p:nvSpPr>
        <p:spPr>
          <a:xfrm>
            <a:off x="9161496" y="-3850977"/>
            <a:ext cx="6738785" cy="6738785"/>
          </a:xfrm>
          <a:prstGeom prst="ellipse">
            <a:avLst/>
          </a:prstGeom>
          <a:noFill/>
          <a:ln w="79375">
            <a:solidFill>
              <a:srgbClr val="725A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28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1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D872EF66-3A70-1E7A-97F6-353DF307933C}"/>
              </a:ext>
            </a:extLst>
          </p:cNvPr>
          <p:cNvSpPr/>
          <p:nvPr userDrawn="1"/>
        </p:nvSpPr>
        <p:spPr>
          <a:xfrm>
            <a:off x="5943601" y="2453095"/>
            <a:ext cx="6874328" cy="687432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09DF54E4-730B-9CA9-2F8F-EA34A74DBB75}"/>
              </a:ext>
            </a:extLst>
          </p:cNvPr>
          <p:cNvSpPr/>
          <p:nvPr userDrawn="1"/>
        </p:nvSpPr>
        <p:spPr>
          <a:xfrm>
            <a:off x="7992111" y="4501605"/>
            <a:ext cx="2777308" cy="2777308"/>
          </a:xfrm>
          <a:prstGeom prst="ellipse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DD26FFC-E060-0908-2E85-F221923F3644}"/>
              </a:ext>
            </a:extLst>
          </p:cNvPr>
          <p:cNvSpPr/>
          <p:nvPr userDrawn="1"/>
        </p:nvSpPr>
        <p:spPr>
          <a:xfrm>
            <a:off x="8781780" y="5298260"/>
            <a:ext cx="1203868" cy="1203868"/>
          </a:xfrm>
          <a:prstGeom prst="ellipse">
            <a:avLst/>
          </a:prstGeom>
          <a:solidFill>
            <a:srgbClr val="4403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D856327-B76B-D093-F30F-CF487C3AC44D}"/>
              </a:ext>
            </a:extLst>
          </p:cNvPr>
          <p:cNvSpPr/>
          <p:nvPr userDrawn="1"/>
        </p:nvSpPr>
        <p:spPr>
          <a:xfrm>
            <a:off x="8926286" y="5452652"/>
            <a:ext cx="908958" cy="908958"/>
          </a:xfrm>
          <a:prstGeom prst="ellipse">
            <a:avLst/>
          </a:prstGeom>
          <a:noFill/>
          <a:ln>
            <a:solidFill>
              <a:srgbClr val="FCC83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itre 1">
            <a:extLst>
              <a:ext uri="{FF2B5EF4-FFF2-40B4-BE49-F238E27FC236}">
                <a16:creationId xmlns:a16="http://schemas.microsoft.com/office/drawing/2014/main" id="{B580AF15-5578-4B48-967B-EDF7F3B8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135" y="2468880"/>
            <a:ext cx="5608320" cy="681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500" b="1"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01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68550BD8-5771-99B7-A47E-EBC2870003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0135" y="3151188"/>
            <a:ext cx="5608320" cy="1207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BE" dirty="0"/>
              <a:t>Mission, vision, </a:t>
            </a:r>
            <a:r>
              <a:rPr lang="fr-BE" dirty="0" err="1"/>
              <a:t>approach</a:t>
            </a:r>
            <a:r>
              <a:rPr lang="fr-BE" dirty="0"/>
              <a:t> &amp; </a:t>
            </a:r>
            <a:r>
              <a:rPr lang="fr-BE" dirty="0" err="1"/>
              <a:t>strategy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2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D872EF66-3A70-1E7A-97F6-353DF307933C}"/>
              </a:ext>
            </a:extLst>
          </p:cNvPr>
          <p:cNvSpPr/>
          <p:nvPr userDrawn="1"/>
        </p:nvSpPr>
        <p:spPr>
          <a:xfrm>
            <a:off x="-1459959" y="-9226530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itre 1">
            <a:extLst>
              <a:ext uri="{FF2B5EF4-FFF2-40B4-BE49-F238E27FC236}">
                <a16:creationId xmlns:a16="http://schemas.microsoft.com/office/drawing/2014/main" id="{B580AF15-5578-4B48-967B-EDF7F3B8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6499" y="3429000"/>
            <a:ext cx="5608320" cy="681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500" b="1"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01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68550BD8-5771-99B7-A47E-EBC2870003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6499" y="4111308"/>
            <a:ext cx="5608320" cy="1207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BE" dirty="0"/>
              <a:t>Mission, vision, </a:t>
            </a:r>
            <a:r>
              <a:rPr lang="fr-BE" dirty="0" err="1"/>
              <a:t>approach</a:t>
            </a:r>
            <a:r>
              <a:rPr lang="fr-BE" dirty="0"/>
              <a:t> &amp; </a:t>
            </a:r>
            <a:r>
              <a:rPr lang="fr-BE" dirty="0" err="1"/>
              <a:t>strategy</a:t>
            </a: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F33343C-95D3-7CE3-F3F8-B5C14AA429CE}"/>
              </a:ext>
            </a:extLst>
          </p:cNvPr>
          <p:cNvSpPr/>
          <p:nvPr userDrawn="1"/>
        </p:nvSpPr>
        <p:spPr>
          <a:xfrm rot="20700000">
            <a:off x="4461163" y="6082146"/>
            <a:ext cx="9393382" cy="3150552"/>
          </a:xfrm>
          <a:prstGeom prst="rect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646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3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itre 1">
            <a:extLst>
              <a:ext uri="{FF2B5EF4-FFF2-40B4-BE49-F238E27FC236}">
                <a16:creationId xmlns:a16="http://schemas.microsoft.com/office/drawing/2014/main" id="{B580AF15-5578-4B48-967B-EDF7F3B8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6499" y="3088163"/>
            <a:ext cx="5608320" cy="681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500" b="1"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01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68550BD8-5771-99B7-A47E-EBC2870003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6499" y="3770471"/>
            <a:ext cx="5608320" cy="1207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BE" dirty="0"/>
              <a:t>Mission, vision, </a:t>
            </a:r>
            <a:r>
              <a:rPr lang="fr-BE" dirty="0" err="1"/>
              <a:t>approach</a:t>
            </a:r>
            <a:r>
              <a:rPr lang="fr-BE" dirty="0"/>
              <a:t> &amp; </a:t>
            </a:r>
            <a:r>
              <a:rPr lang="fr-BE" dirty="0" err="1"/>
              <a:t>strategy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C316BA7-AB37-2077-11FC-CDCD83FBF5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3755" y="1876011"/>
            <a:ext cx="7772400" cy="331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0917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802" y="681037"/>
            <a:ext cx="4195762" cy="437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BEA74E3-3276-AE85-FE19-5105ED677BEC}"/>
              </a:ext>
            </a:extLst>
          </p:cNvPr>
          <p:cNvSpPr/>
          <p:nvPr userDrawn="1"/>
        </p:nvSpPr>
        <p:spPr>
          <a:xfrm>
            <a:off x="-2853728" y="2868973"/>
            <a:ext cx="6874328" cy="687432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21973D6-FDCB-534E-350B-885EF6FF2E04}"/>
              </a:ext>
            </a:extLst>
          </p:cNvPr>
          <p:cNvSpPr/>
          <p:nvPr userDrawn="1"/>
        </p:nvSpPr>
        <p:spPr>
          <a:xfrm>
            <a:off x="845436" y="4382944"/>
            <a:ext cx="6874328" cy="6874328"/>
          </a:xfrm>
          <a:prstGeom prst="ellipse">
            <a:avLst/>
          </a:prstGeom>
          <a:noFill/>
          <a:ln w="76200">
            <a:solidFill>
              <a:srgbClr val="725A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28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700" r:id="rId2"/>
    <p:sldLayoutId id="2147483701" r:id="rId3"/>
    <p:sldLayoutId id="2147483656" r:id="rId4"/>
    <p:sldLayoutId id="2147483687" r:id="rId5"/>
    <p:sldLayoutId id="2147483655" r:id="rId6"/>
    <p:sldLayoutId id="2147483688" r:id="rId7"/>
    <p:sldLayoutId id="2147483689" r:id="rId8"/>
    <p:sldLayoutId id="2147483690" r:id="rId9"/>
    <p:sldLayoutId id="2147483675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86" r:id="rId18"/>
    <p:sldLayoutId id="2147483698" r:id="rId19"/>
    <p:sldLayoutId id="2147483699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025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loic.germain@biowin.org" TargetMode="External"/><Relationship Id="rId13" Type="http://schemas.openxmlformats.org/officeDocument/2006/relationships/image" Target="../media/image16.png"/><Relationship Id="rId3" Type="http://schemas.openxmlformats.org/officeDocument/2006/relationships/hyperlink" Target="mailto:thierry.ferain@biowin.org" TargetMode="External"/><Relationship Id="rId7" Type="http://schemas.openxmlformats.org/officeDocument/2006/relationships/image" Target="../media/image12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hyperlink" Target="mailto:florence.dejaegere@biowin.org" TargetMode="External"/><Relationship Id="rId11" Type="http://schemas.openxmlformats.org/officeDocument/2006/relationships/image" Target="../media/image14.png"/><Relationship Id="rId5" Type="http://schemas.openxmlformats.org/officeDocument/2006/relationships/hyperlink" Target="mailto:gilles.fransolet@biowin.org" TargetMode="External"/><Relationship Id="rId10" Type="http://schemas.openxmlformats.org/officeDocument/2006/relationships/hyperlink" Target="mailto:thomas.louis@biowin.org" TargetMode="External"/><Relationship Id="rId4" Type="http://schemas.openxmlformats.org/officeDocument/2006/relationships/image" Target="../media/image11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oic.germain@biowin.org" TargetMode="External"/><Relationship Id="rId2" Type="http://schemas.openxmlformats.org/officeDocument/2006/relationships/hyperlink" Target="mailto:rd@biowin.org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5529E1A-2FD9-A168-5BF4-9C005E364445}"/>
              </a:ext>
            </a:extLst>
          </p:cNvPr>
          <p:cNvSpPr/>
          <p:nvPr/>
        </p:nvSpPr>
        <p:spPr>
          <a:xfrm>
            <a:off x="10384971" y="0"/>
            <a:ext cx="1807029" cy="6858000"/>
          </a:xfrm>
          <a:prstGeom prst="rect">
            <a:avLst/>
          </a:prstGeom>
          <a:solidFill>
            <a:srgbClr val="5DD5A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69891C4B-8A85-E5B7-8F77-6F137B3EB4CE}"/>
              </a:ext>
            </a:extLst>
          </p:cNvPr>
          <p:cNvSpPr txBox="1">
            <a:spLocks/>
          </p:cNvSpPr>
          <p:nvPr/>
        </p:nvSpPr>
        <p:spPr>
          <a:xfrm>
            <a:off x="372020" y="2568752"/>
            <a:ext cx="6527031" cy="1724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Growing a vibrant life </a:t>
            </a:r>
            <a:br>
              <a:rPr lang="en-US" dirty="0">
                <a:latin typeface="Aptos Display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science and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ecosystem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br>
              <a:rPr lang="fr-FR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in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Wallonia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Belgium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2" name="Image 36" descr="Une image contenant Police, Graphique, texte, graphisme&#10;&#10;Description générée automatiquement">
            <a:extLst>
              <a:ext uri="{FF2B5EF4-FFF2-40B4-BE49-F238E27FC236}">
                <a16:creationId xmlns:a16="http://schemas.microsoft.com/office/drawing/2014/main" id="{97DCF72D-50A6-21F7-38C6-EBA420A40FA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586" y="439774"/>
            <a:ext cx="1801091" cy="434068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563B18A1-1889-7412-F98A-3ABEF04C3AAD}"/>
              </a:ext>
            </a:extLst>
          </p:cNvPr>
          <p:cNvSpPr txBox="1">
            <a:spLocks/>
          </p:cNvSpPr>
          <p:nvPr/>
        </p:nvSpPr>
        <p:spPr>
          <a:xfrm>
            <a:off x="376253" y="5544521"/>
            <a:ext cx="889643" cy="2568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dirty="0">
                <a:solidFill>
                  <a:schemeClr val="bg1"/>
                </a:solidFill>
                <a:latin typeface="Arial"/>
                <a:cs typeface="Arial"/>
              </a:rPr>
              <a:t>biowin.org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0EC98097-96AE-5490-D199-3D158B40D9D4}"/>
              </a:ext>
            </a:extLst>
          </p:cNvPr>
          <p:cNvSpPr txBox="1">
            <a:spLocks/>
          </p:cNvSpPr>
          <p:nvPr/>
        </p:nvSpPr>
        <p:spPr>
          <a:xfrm>
            <a:off x="4059254" y="5177544"/>
            <a:ext cx="1926810" cy="6519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Driving </a:t>
            </a:r>
            <a:r>
              <a:rPr lang="fr-FR" sz="2000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endParaRPr lang="fr-FR" sz="2000" dirty="0">
              <a:solidFill>
                <a:schemeClr val="bg1"/>
              </a:solidFill>
            </a:endParaRPr>
          </a:p>
          <a:p>
            <a:pPr algn="l"/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innovation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15" name="Ellipse 1">
            <a:extLst>
              <a:ext uri="{FF2B5EF4-FFF2-40B4-BE49-F238E27FC236}">
                <a16:creationId xmlns:a16="http://schemas.microsoft.com/office/drawing/2014/main" id="{447EC5A7-56AA-E742-44F0-3A9C8100A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63472" y="-1502833"/>
            <a:ext cx="5453942" cy="5587998"/>
          </a:xfrm>
          <a:prstGeom prst="ellipse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2677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2">
            <a:extLst>
              <a:ext uri="{FF2B5EF4-FFF2-40B4-BE49-F238E27FC236}">
                <a16:creationId xmlns:a16="http://schemas.microsoft.com/office/drawing/2014/main" id="{6CFCA06C-C4B9-8174-185D-5BF20BAD5AD2}"/>
              </a:ext>
            </a:extLst>
          </p:cNvPr>
          <p:cNvSpPr/>
          <p:nvPr/>
        </p:nvSpPr>
        <p:spPr>
          <a:xfrm>
            <a:off x="6377045" y="2919573"/>
            <a:ext cx="5453942" cy="5587998"/>
          </a:xfrm>
          <a:prstGeom prst="ellipse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b="29332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7141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31AFC7-9C1C-B9A6-B09B-7C433AEFD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0B5421-30DB-870A-0D74-A28BFFFD8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4974138"/>
          </a:xfrm>
        </p:spPr>
        <p:txBody>
          <a:bodyPr>
            <a:normAutofit/>
          </a:bodyPr>
          <a:lstStyle/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How long will the project last? For what budget? </a:t>
            </a:r>
          </a:p>
          <a:p>
            <a:endParaRPr lang="en-B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8B6DE8-AE25-A0FA-FFF5-77E2B0B7B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pPr algn="l"/>
            <a:r>
              <a:rPr lang="fr-FR" sz="4000" dirty="0" err="1">
                <a:solidFill>
                  <a:schemeClr val="tx2">
                    <a:lumMod val="50000"/>
                  </a:schemeClr>
                </a:solidFill>
              </a:rPr>
              <a:t>When</a:t>
            </a:r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? How </a:t>
            </a:r>
            <a:r>
              <a:rPr lang="fr-FR" sz="4000" dirty="0" err="1">
                <a:solidFill>
                  <a:schemeClr val="tx2">
                    <a:lumMod val="50000"/>
                  </a:schemeClr>
                </a:solidFill>
              </a:rPr>
              <a:t>much</a:t>
            </a:r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?</a:t>
            </a: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0F575393-F83D-C438-6888-A39D63E7A45A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1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6B5C33-CCA1-C2C2-8A16-1AB4F9090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A27869D-05BC-1483-B6C0-E2755951E032}"/>
              </a:ext>
            </a:extLst>
          </p:cNvPr>
          <p:cNvSpPr/>
          <p:nvPr/>
        </p:nvSpPr>
        <p:spPr>
          <a:xfrm>
            <a:off x="-379197" y="-456613"/>
            <a:ext cx="12935413" cy="7449014"/>
          </a:xfrm>
          <a:prstGeom prst="rect">
            <a:avLst/>
          </a:prstGeom>
          <a:solidFill>
            <a:srgbClr val="5DD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A546EBD-9237-25CB-895D-0D0A5882D9D4}"/>
              </a:ext>
            </a:extLst>
          </p:cNvPr>
          <p:cNvGrpSpPr/>
          <p:nvPr/>
        </p:nvGrpSpPr>
        <p:grpSpPr>
          <a:xfrm>
            <a:off x="4886616" y="683864"/>
            <a:ext cx="14997492" cy="5490271"/>
            <a:chOff x="-2565961" y="983887"/>
            <a:chExt cx="5834078" cy="2135735"/>
          </a:xfrm>
        </p:grpSpPr>
        <p:sp>
          <p:nvSpPr>
            <p:cNvPr id="16" name="Ellipse 8">
              <a:extLst>
                <a:ext uri="{FF2B5EF4-FFF2-40B4-BE49-F238E27FC236}">
                  <a16:creationId xmlns:a16="http://schemas.microsoft.com/office/drawing/2014/main" id="{1FDDA640-6A63-A0D2-1098-451D30BC7577}"/>
                </a:ext>
              </a:extLst>
            </p:cNvPr>
            <p:cNvSpPr/>
            <p:nvPr/>
          </p:nvSpPr>
          <p:spPr>
            <a:xfrm>
              <a:off x="-2565961" y="983890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17" name="Ellipse 9">
              <a:extLst>
                <a:ext uri="{FF2B5EF4-FFF2-40B4-BE49-F238E27FC236}">
                  <a16:creationId xmlns:a16="http://schemas.microsoft.com/office/drawing/2014/main" id="{2DCFF1A6-46E9-0781-8413-3C16FA9A1C44}"/>
                </a:ext>
              </a:extLst>
            </p:cNvPr>
            <p:cNvSpPr/>
            <p:nvPr/>
          </p:nvSpPr>
          <p:spPr>
            <a:xfrm>
              <a:off x="-2430667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18" name="Ellipse 10">
              <a:extLst>
                <a:ext uri="{FF2B5EF4-FFF2-40B4-BE49-F238E27FC236}">
                  <a16:creationId xmlns:a16="http://schemas.microsoft.com/office/drawing/2014/main" id="{AE0EE760-AECE-4B4B-7087-EFCEC42D34E7}"/>
                </a:ext>
              </a:extLst>
            </p:cNvPr>
            <p:cNvSpPr/>
            <p:nvPr/>
          </p:nvSpPr>
          <p:spPr>
            <a:xfrm>
              <a:off x="-2289556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19" name="Ellipse 11">
              <a:extLst>
                <a:ext uri="{FF2B5EF4-FFF2-40B4-BE49-F238E27FC236}">
                  <a16:creationId xmlns:a16="http://schemas.microsoft.com/office/drawing/2014/main" id="{BB0DE244-107F-A3C7-2851-7354294AE499}"/>
                </a:ext>
              </a:extLst>
            </p:cNvPr>
            <p:cNvSpPr/>
            <p:nvPr/>
          </p:nvSpPr>
          <p:spPr>
            <a:xfrm>
              <a:off x="-2148445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0" name="Ellipse 12">
              <a:extLst>
                <a:ext uri="{FF2B5EF4-FFF2-40B4-BE49-F238E27FC236}">
                  <a16:creationId xmlns:a16="http://schemas.microsoft.com/office/drawing/2014/main" id="{9F36729F-1421-0D7B-CABF-4D0D4A1AE0C8}"/>
                </a:ext>
              </a:extLst>
            </p:cNvPr>
            <p:cNvSpPr/>
            <p:nvPr/>
          </p:nvSpPr>
          <p:spPr>
            <a:xfrm>
              <a:off x="-2001517" y="983890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1" name="Ellipse 13">
              <a:extLst>
                <a:ext uri="{FF2B5EF4-FFF2-40B4-BE49-F238E27FC236}">
                  <a16:creationId xmlns:a16="http://schemas.microsoft.com/office/drawing/2014/main" id="{908C8B10-D627-4302-5114-EBB692AE680E}"/>
                </a:ext>
              </a:extLst>
            </p:cNvPr>
            <p:cNvSpPr/>
            <p:nvPr/>
          </p:nvSpPr>
          <p:spPr>
            <a:xfrm>
              <a:off x="-1866223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2" name="Ellipse 14">
              <a:extLst>
                <a:ext uri="{FF2B5EF4-FFF2-40B4-BE49-F238E27FC236}">
                  <a16:creationId xmlns:a16="http://schemas.microsoft.com/office/drawing/2014/main" id="{C697617D-927E-9F10-D9FD-3C7A06ED1C16}"/>
                </a:ext>
              </a:extLst>
            </p:cNvPr>
            <p:cNvSpPr/>
            <p:nvPr/>
          </p:nvSpPr>
          <p:spPr>
            <a:xfrm>
              <a:off x="-1725112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3" name="Ellipse 15">
              <a:extLst>
                <a:ext uri="{FF2B5EF4-FFF2-40B4-BE49-F238E27FC236}">
                  <a16:creationId xmlns:a16="http://schemas.microsoft.com/office/drawing/2014/main" id="{1272546E-1672-8E11-3D83-1D1E02B93AC1}"/>
                </a:ext>
              </a:extLst>
            </p:cNvPr>
            <p:cNvSpPr/>
            <p:nvPr/>
          </p:nvSpPr>
          <p:spPr>
            <a:xfrm>
              <a:off x="-1584001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4" name="Ellipse 16">
              <a:extLst>
                <a:ext uri="{FF2B5EF4-FFF2-40B4-BE49-F238E27FC236}">
                  <a16:creationId xmlns:a16="http://schemas.microsoft.com/office/drawing/2014/main" id="{9DC7EFD7-1510-E013-3939-55EAB4C65C5C}"/>
                </a:ext>
              </a:extLst>
            </p:cNvPr>
            <p:cNvSpPr/>
            <p:nvPr/>
          </p:nvSpPr>
          <p:spPr>
            <a:xfrm>
              <a:off x="-1437073" y="983890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5" name="Ellipse 17">
              <a:extLst>
                <a:ext uri="{FF2B5EF4-FFF2-40B4-BE49-F238E27FC236}">
                  <a16:creationId xmlns:a16="http://schemas.microsoft.com/office/drawing/2014/main" id="{FCBA45C1-7427-2794-4034-1A688A443ABF}"/>
                </a:ext>
              </a:extLst>
            </p:cNvPr>
            <p:cNvSpPr/>
            <p:nvPr/>
          </p:nvSpPr>
          <p:spPr>
            <a:xfrm>
              <a:off x="-1301779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6" name="Ellipse 18">
              <a:extLst>
                <a:ext uri="{FF2B5EF4-FFF2-40B4-BE49-F238E27FC236}">
                  <a16:creationId xmlns:a16="http://schemas.microsoft.com/office/drawing/2014/main" id="{9EA3615F-D6F7-9A44-AC4E-DF2F427197A9}"/>
                </a:ext>
              </a:extLst>
            </p:cNvPr>
            <p:cNvSpPr/>
            <p:nvPr/>
          </p:nvSpPr>
          <p:spPr>
            <a:xfrm>
              <a:off x="-1160291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7" name="Ellipse 19">
              <a:extLst>
                <a:ext uri="{FF2B5EF4-FFF2-40B4-BE49-F238E27FC236}">
                  <a16:creationId xmlns:a16="http://schemas.microsoft.com/office/drawing/2014/main" id="{3139CE66-00AA-3C69-C858-FBE5B544BFD3}"/>
                </a:ext>
              </a:extLst>
            </p:cNvPr>
            <p:cNvSpPr/>
            <p:nvPr/>
          </p:nvSpPr>
          <p:spPr>
            <a:xfrm>
              <a:off x="-1032323" y="983889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8" name="Ellipse 20">
              <a:extLst>
                <a:ext uri="{FF2B5EF4-FFF2-40B4-BE49-F238E27FC236}">
                  <a16:creationId xmlns:a16="http://schemas.microsoft.com/office/drawing/2014/main" id="{BF97B4C7-17AB-95B2-0B0B-84882461B7B6}"/>
                </a:ext>
              </a:extLst>
            </p:cNvPr>
            <p:cNvSpPr/>
            <p:nvPr/>
          </p:nvSpPr>
          <p:spPr>
            <a:xfrm>
              <a:off x="-904354" y="983888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9" name="Ellipse 21">
              <a:extLst>
                <a:ext uri="{FF2B5EF4-FFF2-40B4-BE49-F238E27FC236}">
                  <a16:creationId xmlns:a16="http://schemas.microsoft.com/office/drawing/2014/main" id="{81AFC395-765F-F06A-A5DF-51058DE32E5D}"/>
                </a:ext>
              </a:extLst>
            </p:cNvPr>
            <p:cNvSpPr/>
            <p:nvPr/>
          </p:nvSpPr>
          <p:spPr>
            <a:xfrm>
              <a:off x="-770568" y="983887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0" name="Ellipse 22">
              <a:extLst>
                <a:ext uri="{FF2B5EF4-FFF2-40B4-BE49-F238E27FC236}">
                  <a16:creationId xmlns:a16="http://schemas.microsoft.com/office/drawing/2014/main" id="{29BF65B6-B190-870B-4671-680577E3F23C}"/>
                </a:ext>
              </a:extLst>
            </p:cNvPr>
            <p:cNvSpPr/>
            <p:nvPr/>
          </p:nvSpPr>
          <p:spPr>
            <a:xfrm>
              <a:off x="-640603" y="989706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1" name="Ellipse 23">
              <a:extLst>
                <a:ext uri="{FF2B5EF4-FFF2-40B4-BE49-F238E27FC236}">
                  <a16:creationId xmlns:a16="http://schemas.microsoft.com/office/drawing/2014/main" id="{DF67EDB0-85BE-7C4F-00F1-BFFD43E4A7E3}"/>
                </a:ext>
              </a:extLst>
            </p:cNvPr>
            <p:cNvSpPr/>
            <p:nvPr/>
          </p:nvSpPr>
          <p:spPr>
            <a:xfrm>
              <a:off x="-505309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2" name="Ellipse 24">
              <a:extLst>
                <a:ext uri="{FF2B5EF4-FFF2-40B4-BE49-F238E27FC236}">
                  <a16:creationId xmlns:a16="http://schemas.microsoft.com/office/drawing/2014/main" id="{89F16960-9CD1-D4BF-0E52-9EAB0AA68467}"/>
                </a:ext>
              </a:extLst>
            </p:cNvPr>
            <p:cNvSpPr/>
            <p:nvPr/>
          </p:nvSpPr>
          <p:spPr>
            <a:xfrm>
              <a:off x="-364198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3" name="Ellipse 25">
              <a:extLst>
                <a:ext uri="{FF2B5EF4-FFF2-40B4-BE49-F238E27FC236}">
                  <a16:creationId xmlns:a16="http://schemas.microsoft.com/office/drawing/2014/main" id="{1E83B1DF-36FD-68CB-5804-513C9ADD2862}"/>
                </a:ext>
              </a:extLst>
            </p:cNvPr>
            <p:cNvSpPr/>
            <p:nvPr/>
          </p:nvSpPr>
          <p:spPr>
            <a:xfrm>
              <a:off x="-223087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4" name="Ellipse 26">
              <a:extLst>
                <a:ext uri="{FF2B5EF4-FFF2-40B4-BE49-F238E27FC236}">
                  <a16:creationId xmlns:a16="http://schemas.microsoft.com/office/drawing/2014/main" id="{7E609AAC-A313-ADFC-2DE6-25D3FF333426}"/>
                </a:ext>
              </a:extLst>
            </p:cNvPr>
            <p:cNvSpPr/>
            <p:nvPr/>
          </p:nvSpPr>
          <p:spPr>
            <a:xfrm>
              <a:off x="-76159" y="989706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5" name="Ellipse 27">
              <a:extLst>
                <a:ext uri="{FF2B5EF4-FFF2-40B4-BE49-F238E27FC236}">
                  <a16:creationId xmlns:a16="http://schemas.microsoft.com/office/drawing/2014/main" id="{49FDAF01-4F04-3FE2-3A50-F5008270CA1E}"/>
                </a:ext>
              </a:extLst>
            </p:cNvPr>
            <p:cNvSpPr/>
            <p:nvPr/>
          </p:nvSpPr>
          <p:spPr>
            <a:xfrm>
              <a:off x="59135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6" name="Ellipse 28">
              <a:extLst>
                <a:ext uri="{FF2B5EF4-FFF2-40B4-BE49-F238E27FC236}">
                  <a16:creationId xmlns:a16="http://schemas.microsoft.com/office/drawing/2014/main" id="{6B81C6C8-D436-9D43-1404-AC6F3654BD8B}"/>
                </a:ext>
              </a:extLst>
            </p:cNvPr>
            <p:cNvSpPr/>
            <p:nvPr/>
          </p:nvSpPr>
          <p:spPr>
            <a:xfrm>
              <a:off x="200246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7" name="Ellipse 29">
              <a:extLst>
                <a:ext uri="{FF2B5EF4-FFF2-40B4-BE49-F238E27FC236}">
                  <a16:creationId xmlns:a16="http://schemas.microsoft.com/office/drawing/2014/main" id="{3FC9BCD2-8077-40C2-CCB0-55CB369AE629}"/>
                </a:ext>
              </a:extLst>
            </p:cNvPr>
            <p:cNvSpPr/>
            <p:nvPr/>
          </p:nvSpPr>
          <p:spPr>
            <a:xfrm>
              <a:off x="341357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8" name="Ellipse 30">
              <a:extLst>
                <a:ext uri="{FF2B5EF4-FFF2-40B4-BE49-F238E27FC236}">
                  <a16:creationId xmlns:a16="http://schemas.microsoft.com/office/drawing/2014/main" id="{77706DA7-BA2E-FEB6-B60D-A0534EB99F30}"/>
                </a:ext>
              </a:extLst>
            </p:cNvPr>
            <p:cNvSpPr/>
            <p:nvPr/>
          </p:nvSpPr>
          <p:spPr>
            <a:xfrm>
              <a:off x="488285" y="989706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9" name="Ellipse 31">
              <a:extLst>
                <a:ext uri="{FF2B5EF4-FFF2-40B4-BE49-F238E27FC236}">
                  <a16:creationId xmlns:a16="http://schemas.microsoft.com/office/drawing/2014/main" id="{A48E219B-B9CD-0D8D-3C54-EBA36B9C4232}"/>
                </a:ext>
              </a:extLst>
            </p:cNvPr>
            <p:cNvSpPr/>
            <p:nvPr/>
          </p:nvSpPr>
          <p:spPr>
            <a:xfrm>
              <a:off x="623579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40" name="Ellipse 32">
              <a:extLst>
                <a:ext uri="{FF2B5EF4-FFF2-40B4-BE49-F238E27FC236}">
                  <a16:creationId xmlns:a16="http://schemas.microsoft.com/office/drawing/2014/main" id="{F49523C9-2106-D7D3-AF56-34C8FA26878C}"/>
                </a:ext>
              </a:extLst>
            </p:cNvPr>
            <p:cNvSpPr/>
            <p:nvPr/>
          </p:nvSpPr>
          <p:spPr>
            <a:xfrm>
              <a:off x="765067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41" name="Ellipse 33">
              <a:extLst>
                <a:ext uri="{FF2B5EF4-FFF2-40B4-BE49-F238E27FC236}">
                  <a16:creationId xmlns:a16="http://schemas.microsoft.com/office/drawing/2014/main" id="{C096A423-285C-4A8C-EEC8-BF0DDAFDA6A9}"/>
                </a:ext>
              </a:extLst>
            </p:cNvPr>
            <p:cNvSpPr/>
            <p:nvPr/>
          </p:nvSpPr>
          <p:spPr>
            <a:xfrm>
              <a:off x="893035" y="989705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42" name="Ellipse 34">
              <a:extLst>
                <a:ext uri="{FF2B5EF4-FFF2-40B4-BE49-F238E27FC236}">
                  <a16:creationId xmlns:a16="http://schemas.microsoft.com/office/drawing/2014/main" id="{014C60CA-048B-0060-3761-4C7EB36DF65F}"/>
                </a:ext>
              </a:extLst>
            </p:cNvPr>
            <p:cNvSpPr/>
            <p:nvPr/>
          </p:nvSpPr>
          <p:spPr>
            <a:xfrm>
              <a:off x="1021004" y="989704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43" name="Ellipse 35">
              <a:extLst>
                <a:ext uri="{FF2B5EF4-FFF2-40B4-BE49-F238E27FC236}">
                  <a16:creationId xmlns:a16="http://schemas.microsoft.com/office/drawing/2014/main" id="{D7E77E56-F158-9363-6A4F-09D1CE94F892}"/>
                </a:ext>
              </a:extLst>
            </p:cNvPr>
            <p:cNvSpPr/>
            <p:nvPr/>
          </p:nvSpPr>
          <p:spPr>
            <a:xfrm>
              <a:off x="1154790" y="989703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</p:grp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9E70C0D-4C55-DC7E-B7E0-717DCAD5E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27BCF7-DA91-4A5D-9CA9-2FFAC88E7E86}" type="slidenum">
              <a:rPr kumimoji="0" lang="en-US" alt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B2A4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B2A49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93CA2F0-F612-E1F9-B21F-AF778744D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668" y="2868113"/>
            <a:ext cx="3341494" cy="1360668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rgbClr val="440381"/>
                </a:solidFill>
                <a:latin typeface="Arial" panose="020B0604020202020204" pitchFamily="34" charset="0"/>
              </a:rPr>
              <a:t>Thierry Ferain</a:t>
            </a:r>
            <a:br>
              <a:rPr lang="en-US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</a:rPr>
              <a:t>Innovation &amp; Scientific Excellence </a:t>
            </a:r>
            <a:br>
              <a:rPr lang="fr-FR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</a:rPr>
              <a:t>Programme </a:t>
            </a:r>
            <a:r>
              <a:rPr lang="fr-FR" sz="1600" dirty="0" err="1">
                <a:latin typeface="Arial" panose="020B0604020202020204" pitchFamily="34" charset="0"/>
              </a:rPr>
              <a:t>Director</a:t>
            </a:r>
            <a:br>
              <a:rPr lang="fr-FR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hlinkClick r:id="rId3"/>
              </a:rPr>
              <a:t>thierry.ferain@biowin.org</a:t>
            </a:r>
            <a:r>
              <a:rPr lang="fr-FR" sz="16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07A38D7A-78B0-1860-AF80-5E4BC39C3F4C}"/>
              </a:ext>
            </a:extLst>
          </p:cNvPr>
          <p:cNvSpPr txBox="1">
            <a:spLocks/>
          </p:cNvSpPr>
          <p:nvPr/>
        </p:nvSpPr>
        <p:spPr>
          <a:xfrm>
            <a:off x="372019" y="328029"/>
            <a:ext cx="5662312" cy="10576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44038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Your</a:t>
            </a:r>
            <a:r>
              <a:rPr kumimoji="0" lang="fr-BE" sz="3600" b="0" i="0" u="none" strike="noStrike" kern="1200" cap="none" spc="0" normalizeH="0" baseline="0" noProof="0" dirty="0">
                <a:ln>
                  <a:noFill/>
                </a:ln>
                <a:solidFill>
                  <a:srgbClr val="44038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Innovation &amp; Scientific Excellence Team</a:t>
            </a:r>
            <a:endParaRPr kumimoji="0" lang="fr-FR" sz="3300" b="0" i="0" u="none" strike="noStrike" kern="1200" cap="none" spc="0" normalizeH="0" baseline="0" noProof="0" dirty="0">
              <a:ln>
                <a:noFill/>
              </a:ln>
              <a:solidFill>
                <a:srgbClr val="44038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Ellipse 21">
            <a:extLst>
              <a:ext uri="{FF2B5EF4-FFF2-40B4-BE49-F238E27FC236}">
                <a16:creationId xmlns:a16="http://schemas.microsoft.com/office/drawing/2014/main" id="{ECC848B6-FCD0-0350-2218-E9D35A321903}"/>
              </a:ext>
            </a:extLst>
          </p:cNvPr>
          <p:cNvSpPr/>
          <p:nvPr/>
        </p:nvSpPr>
        <p:spPr>
          <a:xfrm>
            <a:off x="461862" y="1749348"/>
            <a:ext cx="1148298" cy="1161212"/>
          </a:xfrm>
          <a:prstGeom prst="ellipse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7E759539-DA06-48B6-6948-A626759AC09A}"/>
              </a:ext>
            </a:extLst>
          </p:cNvPr>
          <p:cNvSpPr txBox="1">
            <a:spLocks/>
          </p:cNvSpPr>
          <p:nvPr/>
        </p:nvSpPr>
        <p:spPr>
          <a:xfrm>
            <a:off x="7320265" y="5413635"/>
            <a:ext cx="3341494" cy="1360668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500" b="0" i="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40381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Gilles Fransolet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Programme Manager R&amp;D &amp; Innovation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  <a:hlinkClick r:id="rId5"/>
              </a:rPr>
              <a:t>gilles.fransolet@biowin.org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25FC4E52-8759-3B50-D427-572528BFFE5C}"/>
              </a:ext>
            </a:extLst>
          </p:cNvPr>
          <p:cNvSpPr txBox="1">
            <a:spLocks/>
          </p:cNvSpPr>
          <p:nvPr/>
        </p:nvSpPr>
        <p:spPr>
          <a:xfrm>
            <a:off x="411964" y="5413635"/>
            <a:ext cx="3341494" cy="1360668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500" b="0" i="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40381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Florence De Jaegere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Innovation &amp; Scientific Excellence 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Senior Programme Manager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  <a:hlinkClick r:id="rId6"/>
              </a:rPr>
              <a:t>florence.dejaegere@biowin.org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Ellipse 21">
            <a:extLst>
              <a:ext uri="{FF2B5EF4-FFF2-40B4-BE49-F238E27FC236}">
                <a16:creationId xmlns:a16="http://schemas.microsoft.com/office/drawing/2014/main" id="{3BCE21FD-6A03-362D-8B35-4EFA40DDDF23}"/>
              </a:ext>
            </a:extLst>
          </p:cNvPr>
          <p:cNvSpPr/>
          <p:nvPr/>
        </p:nvSpPr>
        <p:spPr>
          <a:xfrm>
            <a:off x="461862" y="4304188"/>
            <a:ext cx="1148298" cy="1161212"/>
          </a:xfrm>
          <a:prstGeom prst="ellipse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0779ACEA-F05E-10BC-3503-FC5FD8DB4D35}"/>
              </a:ext>
            </a:extLst>
          </p:cNvPr>
          <p:cNvSpPr txBox="1">
            <a:spLocks/>
          </p:cNvSpPr>
          <p:nvPr/>
        </p:nvSpPr>
        <p:spPr>
          <a:xfrm>
            <a:off x="3933514" y="5413635"/>
            <a:ext cx="3341494" cy="1360668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500" b="0" i="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40381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Loïc Germain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Innovation &amp; Scientific Excellence 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Senior Programme Manager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  <a:hlinkClick r:id="rId8"/>
              </a:rPr>
              <a:t>loic.germain@biowin.org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0" name="Ellipse 21">
            <a:extLst>
              <a:ext uri="{FF2B5EF4-FFF2-40B4-BE49-F238E27FC236}">
                <a16:creationId xmlns:a16="http://schemas.microsoft.com/office/drawing/2014/main" id="{21B2275B-C9AB-F711-94A0-4987047FE02D}"/>
              </a:ext>
            </a:extLst>
          </p:cNvPr>
          <p:cNvSpPr/>
          <p:nvPr/>
        </p:nvSpPr>
        <p:spPr>
          <a:xfrm>
            <a:off x="3974605" y="4304188"/>
            <a:ext cx="1148298" cy="1161212"/>
          </a:xfrm>
          <a:prstGeom prst="ellipse">
            <a:avLst/>
          </a:prstGeom>
          <a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45" name="Titre 2">
            <a:extLst>
              <a:ext uri="{FF2B5EF4-FFF2-40B4-BE49-F238E27FC236}">
                <a16:creationId xmlns:a16="http://schemas.microsoft.com/office/drawing/2014/main" id="{F655AAC7-551C-125A-C793-9D3850D4387C}"/>
              </a:ext>
            </a:extLst>
          </p:cNvPr>
          <p:cNvSpPr txBox="1">
            <a:spLocks/>
          </p:cNvSpPr>
          <p:nvPr/>
        </p:nvSpPr>
        <p:spPr>
          <a:xfrm>
            <a:off x="3932698" y="2868113"/>
            <a:ext cx="3341494" cy="1360668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500" b="0" i="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40381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Thomas Louis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Head of Innovation &amp; Scientific Excellence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  <a:hlinkClick r:id="rId10"/>
              </a:rPr>
              <a:t>thomas.louis@biowin.org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6" name="Ellipse 21">
            <a:extLst>
              <a:ext uri="{FF2B5EF4-FFF2-40B4-BE49-F238E27FC236}">
                <a16:creationId xmlns:a16="http://schemas.microsoft.com/office/drawing/2014/main" id="{34714B2B-DCCC-0B7B-A2AB-537BFCD341B6}"/>
              </a:ext>
            </a:extLst>
          </p:cNvPr>
          <p:cNvSpPr/>
          <p:nvPr/>
        </p:nvSpPr>
        <p:spPr>
          <a:xfrm>
            <a:off x="3975744" y="1749348"/>
            <a:ext cx="1148298" cy="1161212"/>
          </a:xfrm>
          <a:prstGeom prst="ellipse">
            <a:avLst/>
          </a:prstGeom>
          <a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1AC56E7-8606-EFE9-8F07-F9A3ABACCDD7}"/>
              </a:ext>
            </a:extLst>
          </p:cNvPr>
          <p:cNvGrpSpPr/>
          <p:nvPr/>
        </p:nvGrpSpPr>
        <p:grpSpPr>
          <a:xfrm>
            <a:off x="1692261" y="2164278"/>
            <a:ext cx="1899565" cy="288905"/>
            <a:chOff x="1197592" y="2217758"/>
            <a:chExt cx="1899565" cy="288905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56EAEA50-376C-8B55-1C27-6FAAF6303F78}"/>
                </a:ext>
              </a:extLst>
            </p:cNvPr>
            <p:cNvSpPr/>
            <p:nvPr/>
          </p:nvSpPr>
          <p:spPr>
            <a:xfrm>
              <a:off x="1197592" y="2218210"/>
              <a:ext cx="600426" cy="288000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ATMP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3F70D3A2-F0F7-FD66-600B-172061398D12}"/>
                </a:ext>
              </a:extLst>
            </p:cNvPr>
            <p:cNvSpPr/>
            <p:nvPr/>
          </p:nvSpPr>
          <p:spPr>
            <a:xfrm>
              <a:off x="1837101" y="2217758"/>
              <a:ext cx="1260056" cy="288905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Biomanufacturing</a:t>
              </a:r>
            </a:p>
          </p:txBody>
        </p:sp>
      </p:grp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9F5AAAE9-9EF2-F586-EA2A-0CF9EEE2B9C8}"/>
              </a:ext>
            </a:extLst>
          </p:cNvPr>
          <p:cNvSpPr/>
          <p:nvPr/>
        </p:nvSpPr>
        <p:spPr>
          <a:xfrm>
            <a:off x="8776814" y="4737792"/>
            <a:ext cx="1248869" cy="288905"/>
          </a:xfrm>
          <a:prstGeom prst="roundRect">
            <a:avLst/>
          </a:prstGeom>
          <a:solidFill>
            <a:srgbClr val="4403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Nuclear Medicine</a:t>
            </a: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B219CBD7-4C83-FFB2-0AFC-742D7F6084C1}"/>
              </a:ext>
            </a:extLst>
          </p:cNvPr>
          <p:cNvSpPr/>
          <p:nvPr/>
        </p:nvSpPr>
        <p:spPr>
          <a:xfrm>
            <a:off x="5261337" y="2185501"/>
            <a:ext cx="920302" cy="288905"/>
          </a:xfrm>
          <a:prstGeom prst="roundRect">
            <a:avLst/>
          </a:prstGeom>
          <a:solidFill>
            <a:srgbClr val="4403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Health Data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DB302C21-79FA-03B2-11A8-C0E91F9F801D}"/>
              </a:ext>
            </a:extLst>
          </p:cNvPr>
          <p:cNvSpPr/>
          <p:nvPr/>
        </p:nvSpPr>
        <p:spPr>
          <a:xfrm>
            <a:off x="1713430" y="4740794"/>
            <a:ext cx="600426" cy="288000"/>
          </a:xfrm>
          <a:prstGeom prst="roundRect">
            <a:avLst/>
          </a:prstGeom>
          <a:solidFill>
            <a:srgbClr val="4403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ATMP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401EE80F-0581-CA35-E69B-A476EDE5CC74}"/>
              </a:ext>
            </a:extLst>
          </p:cNvPr>
          <p:cNvGrpSpPr/>
          <p:nvPr/>
        </p:nvGrpSpPr>
        <p:grpSpPr>
          <a:xfrm>
            <a:off x="5243585" y="4739889"/>
            <a:ext cx="2054111" cy="289810"/>
            <a:chOff x="4738760" y="4739889"/>
            <a:chExt cx="2054111" cy="289810"/>
          </a:xfrm>
        </p:grpSpPr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76B4882C-BF61-1256-F32D-B9602598F9A0}"/>
                </a:ext>
              </a:extLst>
            </p:cNvPr>
            <p:cNvSpPr/>
            <p:nvPr/>
          </p:nvSpPr>
          <p:spPr>
            <a:xfrm>
              <a:off x="4738760" y="4740794"/>
              <a:ext cx="741651" cy="288905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Medtech</a:t>
              </a:r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BA9AB9F2-B3B9-A99E-E252-010F0B562742}"/>
                </a:ext>
              </a:extLst>
            </p:cNvPr>
            <p:cNvSpPr/>
            <p:nvPr/>
          </p:nvSpPr>
          <p:spPr>
            <a:xfrm>
              <a:off x="5544002" y="4739889"/>
              <a:ext cx="1248869" cy="288905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Nuclear Medicine</a:t>
              </a:r>
            </a:p>
          </p:txBody>
        </p:sp>
      </p:grpSp>
      <p:pic>
        <p:nvPicPr>
          <p:cNvPr id="14" name="Picture 13" descr="A person smiling in a blue sweater&#10;&#10;AI-generated content may be incorrect.">
            <a:extLst>
              <a:ext uri="{FF2B5EF4-FFF2-40B4-BE49-F238E27FC236}">
                <a16:creationId xmlns:a16="http://schemas.microsoft.com/office/drawing/2014/main" id="{565CB9EA-AABB-30CB-783F-3CE347819197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7145" y="4359577"/>
            <a:ext cx="1214953" cy="1199766"/>
          </a:xfrm>
          <a:prstGeom prst="ellipse">
            <a:avLst/>
          </a:prstGeom>
          <a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440381"/>
            </a:solidFill>
          </a:ln>
        </p:spPr>
      </p:pic>
    </p:spTree>
    <p:extLst>
      <p:ext uri="{BB962C8B-B14F-4D97-AF65-F5344CB8AC3E}">
        <p14:creationId xmlns:p14="http://schemas.microsoft.com/office/powerpoint/2010/main" val="2253240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Une image contenant Police, Graphique, texte, graphisme&#10;&#10;Description générée automatiquement">
            <a:extLst>
              <a:ext uri="{FF2B5EF4-FFF2-40B4-BE49-F238E27FC236}">
                <a16:creationId xmlns:a16="http://schemas.microsoft.com/office/drawing/2014/main" id="{47DD877E-34F2-5D0E-EEC5-0A29A279A0D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586" y="439774"/>
            <a:ext cx="1801091" cy="434068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94B2C9C6-A5A4-82A6-2ED5-DF36572388EF}"/>
              </a:ext>
            </a:extLst>
          </p:cNvPr>
          <p:cNvSpPr txBox="1">
            <a:spLocks/>
          </p:cNvSpPr>
          <p:nvPr/>
        </p:nvSpPr>
        <p:spPr>
          <a:xfrm>
            <a:off x="1837285" y="2374796"/>
            <a:ext cx="6527031" cy="1724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 err="1">
                <a:solidFill>
                  <a:schemeClr val="bg1"/>
                </a:solidFill>
              </a:rPr>
              <a:t>Thank</a:t>
            </a:r>
            <a:r>
              <a:rPr lang="fr-FR" dirty="0">
                <a:solidFill>
                  <a:schemeClr val="bg1"/>
                </a:solidFill>
              </a:rPr>
              <a:t> You ! 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E71600E7-E991-9533-F450-87C18EF7D169}"/>
              </a:ext>
            </a:extLst>
          </p:cNvPr>
          <p:cNvSpPr txBox="1">
            <a:spLocks/>
          </p:cNvSpPr>
          <p:nvPr/>
        </p:nvSpPr>
        <p:spPr>
          <a:xfrm>
            <a:off x="9837834" y="5593873"/>
            <a:ext cx="1926810" cy="6519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Driving </a:t>
            </a:r>
            <a:r>
              <a:rPr lang="fr-FR" sz="2000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endParaRPr lang="fr-FR" sz="2000" dirty="0">
              <a:solidFill>
                <a:schemeClr val="bg1"/>
              </a:solidFill>
            </a:endParaRPr>
          </a:p>
          <a:p>
            <a:pPr algn="l"/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innovation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7" name="Ellipse 31">
            <a:extLst>
              <a:ext uri="{FF2B5EF4-FFF2-40B4-BE49-F238E27FC236}">
                <a16:creationId xmlns:a16="http://schemas.microsoft.com/office/drawing/2014/main" id="{3EA4B1A9-EF70-5AD5-2D80-237C2D8B0F5C}"/>
              </a:ext>
            </a:extLst>
          </p:cNvPr>
          <p:cNvSpPr/>
          <p:nvPr/>
        </p:nvSpPr>
        <p:spPr>
          <a:xfrm>
            <a:off x="6579031" y="873844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41">
            <a:extLst>
              <a:ext uri="{FF2B5EF4-FFF2-40B4-BE49-F238E27FC236}">
                <a16:creationId xmlns:a16="http://schemas.microsoft.com/office/drawing/2014/main" id="{64354DC1-03E7-FF69-C65C-7E1238081C92}"/>
              </a:ext>
            </a:extLst>
          </p:cNvPr>
          <p:cNvSpPr/>
          <p:nvPr/>
        </p:nvSpPr>
        <p:spPr>
          <a:xfrm>
            <a:off x="6711333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43">
            <a:extLst>
              <a:ext uri="{FF2B5EF4-FFF2-40B4-BE49-F238E27FC236}">
                <a16:creationId xmlns:a16="http://schemas.microsoft.com/office/drawing/2014/main" id="{101A07EF-EDD9-7865-6901-4C97337C16FE}"/>
              </a:ext>
            </a:extLst>
          </p:cNvPr>
          <p:cNvSpPr/>
          <p:nvPr/>
        </p:nvSpPr>
        <p:spPr>
          <a:xfrm>
            <a:off x="6852444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44">
            <a:extLst>
              <a:ext uri="{FF2B5EF4-FFF2-40B4-BE49-F238E27FC236}">
                <a16:creationId xmlns:a16="http://schemas.microsoft.com/office/drawing/2014/main" id="{1C7E9F58-E1D8-613A-E936-B400863D3005}"/>
              </a:ext>
            </a:extLst>
          </p:cNvPr>
          <p:cNvSpPr/>
          <p:nvPr/>
        </p:nvSpPr>
        <p:spPr>
          <a:xfrm>
            <a:off x="6993555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45">
            <a:extLst>
              <a:ext uri="{FF2B5EF4-FFF2-40B4-BE49-F238E27FC236}">
                <a16:creationId xmlns:a16="http://schemas.microsoft.com/office/drawing/2014/main" id="{62622EDA-137E-2BA5-BCDE-EBD2D3684B8B}"/>
              </a:ext>
            </a:extLst>
          </p:cNvPr>
          <p:cNvSpPr/>
          <p:nvPr/>
        </p:nvSpPr>
        <p:spPr>
          <a:xfrm>
            <a:off x="7143475" y="873844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46">
            <a:extLst>
              <a:ext uri="{FF2B5EF4-FFF2-40B4-BE49-F238E27FC236}">
                <a16:creationId xmlns:a16="http://schemas.microsoft.com/office/drawing/2014/main" id="{99CA0A7F-F375-EC6D-384C-9029BA9F8461}"/>
              </a:ext>
            </a:extLst>
          </p:cNvPr>
          <p:cNvSpPr/>
          <p:nvPr/>
        </p:nvSpPr>
        <p:spPr>
          <a:xfrm>
            <a:off x="7275777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47">
            <a:extLst>
              <a:ext uri="{FF2B5EF4-FFF2-40B4-BE49-F238E27FC236}">
                <a16:creationId xmlns:a16="http://schemas.microsoft.com/office/drawing/2014/main" id="{01D82B38-FDC8-6689-5F91-2BBD50811149}"/>
              </a:ext>
            </a:extLst>
          </p:cNvPr>
          <p:cNvSpPr/>
          <p:nvPr/>
        </p:nvSpPr>
        <p:spPr>
          <a:xfrm>
            <a:off x="7416888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48">
            <a:extLst>
              <a:ext uri="{FF2B5EF4-FFF2-40B4-BE49-F238E27FC236}">
                <a16:creationId xmlns:a16="http://schemas.microsoft.com/office/drawing/2014/main" id="{76419F56-A4C2-93E5-E077-4B857D7CE935}"/>
              </a:ext>
            </a:extLst>
          </p:cNvPr>
          <p:cNvSpPr/>
          <p:nvPr/>
        </p:nvSpPr>
        <p:spPr>
          <a:xfrm>
            <a:off x="7557999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49">
            <a:extLst>
              <a:ext uri="{FF2B5EF4-FFF2-40B4-BE49-F238E27FC236}">
                <a16:creationId xmlns:a16="http://schemas.microsoft.com/office/drawing/2014/main" id="{5C00EB72-C474-674D-2FCD-7FD32C474FC6}"/>
              </a:ext>
            </a:extLst>
          </p:cNvPr>
          <p:cNvSpPr/>
          <p:nvPr/>
        </p:nvSpPr>
        <p:spPr>
          <a:xfrm>
            <a:off x="7707919" y="873844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50">
            <a:extLst>
              <a:ext uri="{FF2B5EF4-FFF2-40B4-BE49-F238E27FC236}">
                <a16:creationId xmlns:a16="http://schemas.microsoft.com/office/drawing/2014/main" id="{C1E565C5-6C39-6F59-9D6E-976CA150ACDC}"/>
              </a:ext>
            </a:extLst>
          </p:cNvPr>
          <p:cNvSpPr/>
          <p:nvPr/>
        </p:nvSpPr>
        <p:spPr>
          <a:xfrm>
            <a:off x="7840221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51">
            <a:extLst>
              <a:ext uri="{FF2B5EF4-FFF2-40B4-BE49-F238E27FC236}">
                <a16:creationId xmlns:a16="http://schemas.microsoft.com/office/drawing/2014/main" id="{C0105723-5F9E-6ACE-FA26-EA36F37E38A6}"/>
              </a:ext>
            </a:extLst>
          </p:cNvPr>
          <p:cNvSpPr/>
          <p:nvPr/>
        </p:nvSpPr>
        <p:spPr>
          <a:xfrm>
            <a:off x="7981709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52">
            <a:extLst>
              <a:ext uri="{FF2B5EF4-FFF2-40B4-BE49-F238E27FC236}">
                <a16:creationId xmlns:a16="http://schemas.microsoft.com/office/drawing/2014/main" id="{822B9A5C-B4AD-2DD0-573B-5611B13D85C9}"/>
              </a:ext>
            </a:extLst>
          </p:cNvPr>
          <p:cNvSpPr/>
          <p:nvPr/>
        </p:nvSpPr>
        <p:spPr>
          <a:xfrm>
            <a:off x="8109677" y="873844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54">
            <a:extLst>
              <a:ext uri="{FF2B5EF4-FFF2-40B4-BE49-F238E27FC236}">
                <a16:creationId xmlns:a16="http://schemas.microsoft.com/office/drawing/2014/main" id="{AC5B6906-060E-82F4-E936-D3F79FC26703}"/>
              </a:ext>
            </a:extLst>
          </p:cNvPr>
          <p:cNvSpPr/>
          <p:nvPr/>
        </p:nvSpPr>
        <p:spPr>
          <a:xfrm>
            <a:off x="8237646" y="873843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55">
            <a:extLst>
              <a:ext uri="{FF2B5EF4-FFF2-40B4-BE49-F238E27FC236}">
                <a16:creationId xmlns:a16="http://schemas.microsoft.com/office/drawing/2014/main" id="{3D9CDDBB-E38E-75AF-2C70-90D2A2AAC9E7}"/>
              </a:ext>
            </a:extLst>
          </p:cNvPr>
          <p:cNvSpPr/>
          <p:nvPr/>
        </p:nvSpPr>
        <p:spPr>
          <a:xfrm>
            <a:off x="8371432" y="873842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56">
            <a:extLst>
              <a:ext uri="{FF2B5EF4-FFF2-40B4-BE49-F238E27FC236}">
                <a16:creationId xmlns:a16="http://schemas.microsoft.com/office/drawing/2014/main" id="{5ED2041F-F77C-B241-00A0-2953C40C3B21}"/>
              </a:ext>
            </a:extLst>
          </p:cNvPr>
          <p:cNvSpPr/>
          <p:nvPr/>
        </p:nvSpPr>
        <p:spPr>
          <a:xfrm>
            <a:off x="8504389" y="879660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57">
            <a:extLst>
              <a:ext uri="{FF2B5EF4-FFF2-40B4-BE49-F238E27FC236}">
                <a16:creationId xmlns:a16="http://schemas.microsoft.com/office/drawing/2014/main" id="{DAB478AC-54AC-2CB2-D818-A87EADAA51BE}"/>
              </a:ext>
            </a:extLst>
          </p:cNvPr>
          <p:cNvSpPr/>
          <p:nvPr/>
        </p:nvSpPr>
        <p:spPr>
          <a:xfrm>
            <a:off x="8636691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61">
            <a:extLst>
              <a:ext uri="{FF2B5EF4-FFF2-40B4-BE49-F238E27FC236}">
                <a16:creationId xmlns:a16="http://schemas.microsoft.com/office/drawing/2014/main" id="{0E2DC885-F95F-04F1-5F3F-B0056F60DFF5}"/>
              </a:ext>
            </a:extLst>
          </p:cNvPr>
          <p:cNvSpPr/>
          <p:nvPr/>
        </p:nvSpPr>
        <p:spPr>
          <a:xfrm>
            <a:off x="8777802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62">
            <a:extLst>
              <a:ext uri="{FF2B5EF4-FFF2-40B4-BE49-F238E27FC236}">
                <a16:creationId xmlns:a16="http://schemas.microsoft.com/office/drawing/2014/main" id="{7BCC6EE5-A5AC-F8E2-AEA3-343055D3CFFD}"/>
              </a:ext>
            </a:extLst>
          </p:cNvPr>
          <p:cNvSpPr/>
          <p:nvPr/>
        </p:nvSpPr>
        <p:spPr>
          <a:xfrm>
            <a:off x="8918913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63">
            <a:extLst>
              <a:ext uri="{FF2B5EF4-FFF2-40B4-BE49-F238E27FC236}">
                <a16:creationId xmlns:a16="http://schemas.microsoft.com/office/drawing/2014/main" id="{BAE6BDCA-F30F-7C38-B8C2-60640D44AFD9}"/>
              </a:ext>
            </a:extLst>
          </p:cNvPr>
          <p:cNvSpPr/>
          <p:nvPr/>
        </p:nvSpPr>
        <p:spPr>
          <a:xfrm>
            <a:off x="9068833" y="879660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64">
            <a:extLst>
              <a:ext uri="{FF2B5EF4-FFF2-40B4-BE49-F238E27FC236}">
                <a16:creationId xmlns:a16="http://schemas.microsoft.com/office/drawing/2014/main" id="{6ADB0821-599B-A92D-3995-FF32EF30B45E}"/>
              </a:ext>
            </a:extLst>
          </p:cNvPr>
          <p:cNvSpPr/>
          <p:nvPr/>
        </p:nvSpPr>
        <p:spPr>
          <a:xfrm>
            <a:off x="9201135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65">
            <a:extLst>
              <a:ext uri="{FF2B5EF4-FFF2-40B4-BE49-F238E27FC236}">
                <a16:creationId xmlns:a16="http://schemas.microsoft.com/office/drawing/2014/main" id="{361449E0-5218-56DC-275E-15DDBD102E5E}"/>
              </a:ext>
            </a:extLst>
          </p:cNvPr>
          <p:cNvSpPr/>
          <p:nvPr/>
        </p:nvSpPr>
        <p:spPr>
          <a:xfrm>
            <a:off x="9342246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70">
            <a:extLst>
              <a:ext uri="{FF2B5EF4-FFF2-40B4-BE49-F238E27FC236}">
                <a16:creationId xmlns:a16="http://schemas.microsoft.com/office/drawing/2014/main" id="{4569502A-5A9D-9058-1637-ABB162EDBFDF}"/>
              </a:ext>
            </a:extLst>
          </p:cNvPr>
          <p:cNvSpPr/>
          <p:nvPr/>
        </p:nvSpPr>
        <p:spPr>
          <a:xfrm>
            <a:off x="9483357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80">
            <a:extLst>
              <a:ext uri="{FF2B5EF4-FFF2-40B4-BE49-F238E27FC236}">
                <a16:creationId xmlns:a16="http://schemas.microsoft.com/office/drawing/2014/main" id="{7881F222-48D7-E8EC-F052-E3165D4D6D3E}"/>
              </a:ext>
            </a:extLst>
          </p:cNvPr>
          <p:cNvSpPr/>
          <p:nvPr/>
        </p:nvSpPr>
        <p:spPr>
          <a:xfrm>
            <a:off x="9633277" y="879660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82">
            <a:extLst>
              <a:ext uri="{FF2B5EF4-FFF2-40B4-BE49-F238E27FC236}">
                <a16:creationId xmlns:a16="http://schemas.microsoft.com/office/drawing/2014/main" id="{41883B0B-EAF4-5F9D-410F-515370E145CF}"/>
              </a:ext>
            </a:extLst>
          </p:cNvPr>
          <p:cNvSpPr/>
          <p:nvPr/>
        </p:nvSpPr>
        <p:spPr>
          <a:xfrm>
            <a:off x="9765579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83">
            <a:extLst>
              <a:ext uri="{FF2B5EF4-FFF2-40B4-BE49-F238E27FC236}">
                <a16:creationId xmlns:a16="http://schemas.microsoft.com/office/drawing/2014/main" id="{1214AF6C-2871-6632-5166-D3871771A7C6}"/>
              </a:ext>
            </a:extLst>
          </p:cNvPr>
          <p:cNvSpPr/>
          <p:nvPr/>
        </p:nvSpPr>
        <p:spPr>
          <a:xfrm>
            <a:off x="9907067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84">
            <a:extLst>
              <a:ext uri="{FF2B5EF4-FFF2-40B4-BE49-F238E27FC236}">
                <a16:creationId xmlns:a16="http://schemas.microsoft.com/office/drawing/2014/main" id="{E5A7E9BD-0875-71EE-D644-D4833472D5C3}"/>
              </a:ext>
            </a:extLst>
          </p:cNvPr>
          <p:cNvSpPr/>
          <p:nvPr/>
        </p:nvSpPr>
        <p:spPr>
          <a:xfrm>
            <a:off x="10035035" y="879660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85">
            <a:extLst>
              <a:ext uri="{FF2B5EF4-FFF2-40B4-BE49-F238E27FC236}">
                <a16:creationId xmlns:a16="http://schemas.microsoft.com/office/drawing/2014/main" id="{A333B164-4714-5EE3-0F97-333C7E93BBDD}"/>
              </a:ext>
            </a:extLst>
          </p:cNvPr>
          <p:cNvSpPr/>
          <p:nvPr/>
        </p:nvSpPr>
        <p:spPr>
          <a:xfrm>
            <a:off x="10163004" y="879659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86">
            <a:extLst>
              <a:ext uri="{FF2B5EF4-FFF2-40B4-BE49-F238E27FC236}">
                <a16:creationId xmlns:a16="http://schemas.microsoft.com/office/drawing/2014/main" id="{A0F3C2B8-286F-3EA9-7ABC-C64FBCFFEE52}"/>
              </a:ext>
            </a:extLst>
          </p:cNvPr>
          <p:cNvSpPr/>
          <p:nvPr/>
        </p:nvSpPr>
        <p:spPr>
          <a:xfrm>
            <a:off x="10296790" y="879658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88" descr="Une image contenant Graphique, symbole, Police, ligne&#10;&#10;Description générée automatiquement">
            <a:extLst>
              <a:ext uri="{FF2B5EF4-FFF2-40B4-BE49-F238E27FC236}">
                <a16:creationId xmlns:a16="http://schemas.microsoft.com/office/drawing/2014/main" id="{AA304447-BD6A-CAE3-5699-1DAC682D6D4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1279" y="3850482"/>
            <a:ext cx="292075" cy="292075"/>
          </a:xfrm>
          <a:prstGeom prst="rect">
            <a:avLst/>
          </a:prstGeom>
        </p:spPr>
      </p:pic>
      <p:pic>
        <p:nvPicPr>
          <p:cNvPr id="36" name="Image 90" descr="Une image contenant logo, symbole, Graphique, blanc&#10;&#10;Description générée automatiquement">
            <a:extLst>
              <a:ext uri="{FF2B5EF4-FFF2-40B4-BE49-F238E27FC236}">
                <a16:creationId xmlns:a16="http://schemas.microsoft.com/office/drawing/2014/main" id="{B67F6DED-1054-F214-8B1E-8FAE7DABCA2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6996" y="3810689"/>
            <a:ext cx="375253" cy="375253"/>
          </a:xfrm>
          <a:prstGeom prst="rect">
            <a:avLst/>
          </a:prstGeom>
        </p:spPr>
      </p:pic>
      <p:pic>
        <p:nvPicPr>
          <p:cNvPr id="37" name="Image 92" descr="Une image contenant logo, Graphique, symbole, clipart&#10;&#10;Description générée automatiquement">
            <a:extLst>
              <a:ext uri="{FF2B5EF4-FFF2-40B4-BE49-F238E27FC236}">
                <a16:creationId xmlns:a16="http://schemas.microsoft.com/office/drawing/2014/main" id="{7A3F5A35-94C2-AFBE-CB37-84D3AD266BC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3173" y="3857851"/>
            <a:ext cx="268021" cy="268021"/>
          </a:xfrm>
          <a:prstGeom prst="rect">
            <a:avLst/>
          </a:prstGeom>
        </p:spPr>
      </p:pic>
      <p:pic>
        <p:nvPicPr>
          <p:cNvPr id="38" name="Image 95" descr="Une image contenant Police, Graphique, logo, graphisme&#10;&#10;Description générée automatiquement">
            <a:extLst>
              <a:ext uri="{FF2B5EF4-FFF2-40B4-BE49-F238E27FC236}">
                <a16:creationId xmlns:a16="http://schemas.microsoft.com/office/drawing/2014/main" id="{5CBFC5E5-7026-27FA-D6D7-61E619FEB03A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688" y="5693575"/>
            <a:ext cx="1361237" cy="552233"/>
          </a:xfrm>
          <a:prstGeom prst="rect">
            <a:avLst/>
          </a:prstGeom>
        </p:spPr>
      </p:pic>
      <p:pic>
        <p:nvPicPr>
          <p:cNvPr id="39" name="Image 98" descr="Une image contenant texte, Police, Graphique, capture d’écran&#10;&#10;Description générée automatiquement">
            <a:extLst>
              <a:ext uri="{FF2B5EF4-FFF2-40B4-BE49-F238E27FC236}">
                <a16:creationId xmlns:a16="http://schemas.microsoft.com/office/drawing/2014/main" id="{A4F7D07F-0E57-B3D7-EAC3-530128F59426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4917" y="5425443"/>
            <a:ext cx="1295121" cy="1002675"/>
          </a:xfrm>
          <a:prstGeom prst="rect">
            <a:avLst/>
          </a:prstGeom>
        </p:spPr>
      </p:pic>
      <p:pic>
        <p:nvPicPr>
          <p:cNvPr id="40" name="Picture 39" descr="A white rooster on a black background&#10;&#10;Description automatically generated">
            <a:extLst>
              <a:ext uri="{FF2B5EF4-FFF2-40B4-BE49-F238E27FC236}">
                <a16:creationId xmlns:a16="http://schemas.microsoft.com/office/drawing/2014/main" id="{AFEE7135-7F32-A64C-D6FC-FDCE9AB1751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2249" y="4970527"/>
            <a:ext cx="1809725" cy="1809725"/>
          </a:xfrm>
          <a:prstGeom prst="rect">
            <a:avLst/>
          </a:prstGeom>
        </p:spPr>
      </p:pic>
      <p:pic>
        <p:nvPicPr>
          <p:cNvPr id="41" name="Picture 40" descr="A light bulb with a flower in it&#10;&#10;Description automatically generated">
            <a:extLst>
              <a:ext uri="{FF2B5EF4-FFF2-40B4-BE49-F238E27FC236}">
                <a16:creationId xmlns:a16="http://schemas.microsoft.com/office/drawing/2014/main" id="{EDDE80C4-2AF8-3C7D-D7B7-17B2FFC0BAC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2040" y="5315456"/>
            <a:ext cx="1110666" cy="11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90D816D-9371-12A5-CC24-C0642557F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4146" y="259797"/>
            <a:ext cx="5608320" cy="681673"/>
          </a:xfrm>
        </p:spPr>
        <p:txBody>
          <a:bodyPr>
            <a:normAutofit/>
          </a:bodyPr>
          <a:lstStyle/>
          <a:p>
            <a:r>
              <a:rPr lang="en-US" dirty="0"/>
              <a:t>Letter of Intent – Call N°47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91177E-2B77-D6C3-6CA9-86935996C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7552" y="1021971"/>
            <a:ext cx="7682753" cy="4661647"/>
          </a:xfrm>
        </p:spPr>
        <p:txBody>
          <a:bodyPr>
            <a:normAutofit/>
          </a:bodyPr>
          <a:lstStyle/>
          <a:p>
            <a:pPr marL="635000" indent="-366713" algn="just">
              <a:buFont typeface="Arial"/>
              <a:buChar char="•"/>
            </a:pPr>
            <a:r>
              <a:rPr lang="en-US" sz="1800" dirty="0"/>
              <a:t>You have a great idea for a project in Health Innovation? Congratulations! The BioWin cluster offers to help you analyze your idea and set up your project in the framework of the 47</a:t>
            </a:r>
            <a:r>
              <a:rPr lang="en-US" sz="1800" baseline="30000" dirty="0"/>
              <a:t>th</a:t>
            </a:r>
            <a:r>
              <a:rPr lang="en-US" sz="1800" dirty="0"/>
              <a:t> call for projects.</a:t>
            </a:r>
          </a:p>
          <a:p>
            <a:pPr marL="268287" indent="0" algn="just">
              <a:buNone/>
            </a:pPr>
            <a:endParaRPr lang="fr-FR" sz="1800" dirty="0"/>
          </a:p>
          <a:p>
            <a:pPr marL="635000" indent="-366713" algn="just">
              <a:buFont typeface="Arial"/>
              <a:buChar char="•"/>
            </a:pPr>
            <a:r>
              <a:rPr lang="en-US" sz="1800" dirty="0"/>
              <a:t>To do so, we ask you to answer the following </a:t>
            </a:r>
            <a:r>
              <a:rPr lang="en-US" sz="1800" b="1" dirty="0"/>
              <a:t>7 </a:t>
            </a:r>
            <a:r>
              <a:rPr lang="en-US" sz="1800" dirty="0"/>
              <a:t>questions in a </a:t>
            </a:r>
            <a:r>
              <a:rPr lang="en-US" sz="1800" u="sng" dirty="0"/>
              <a:t>clear and synthetic way</a:t>
            </a:r>
            <a:r>
              <a:rPr lang="en-US" sz="1800" dirty="0"/>
              <a:t>. Answers may be given in French.</a:t>
            </a:r>
          </a:p>
          <a:p>
            <a:pPr marL="635000" indent="-366713" algn="just">
              <a:buFont typeface="Arial"/>
              <a:buChar char="•"/>
            </a:pPr>
            <a:endParaRPr lang="en-US" sz="1800" dirty="0"/>
          </a:p>
          <a:p>
            <a:pPr marL="635000" indent="-366713" algn="just">
              <a:buFont typeface="Arial"/>
              <a:buChar char="•"/>
            </a:pPr>
            <a:r>
              <a:rPr lang="en-US" sz="1800" dirty="0"/>
              <a:t>The deadline for submitting a letter of intent is </a:t>
            </a:r>
            <a:r>
              <a:rPr lang="en-US" sz="1800" b="1" dirty="0"/>
              <a:t>October 10, 2025</a:t>
            </a:r>
            <a:r>
              <a:rPr lang="en-US" sz="1800" dirty="0"/>
              <a:t>.</a:t>
            </a:r>
            <a:r>
              <a:rPr lang="en-US" sz="1800" b="1" dirty="0"/>
              <a:t> </a:t>
            </a:r>
            <a:r>
              <a:rPr lang="en-US" sz="1800" dirty="0"/>
              <a:t>Submissions must be sent to the following email address: </a:t>
            </a:r>
            <a:r>
              <a:rPr lang="en-US" sz="1800" b="1" dirty="0">
                <a:hlinkClick r:id="rId2"/>
              </a:rPr>
              <a:t>rd@biowin.org</a:t>
            </a:r>
            <a:r>
              <a:rPr lang="en-US" sz="1800" b="1" dirty="0"/>
              <a:t> </a:t>
            </a:r>
            <a:r>
              <a:rPr lang="en-US" sz="1800" dirty="0"/>
              <a:t>.</a:t>
            </a:r>
          </a:p>
          <a:p>
            <a:pPr marL="635000" indent="-366713" algn="just">
              <a:buFont typeface="Arial"/>
              <a:buChar char="•"/>
            </a:pPr>
            <a:endParaRPr lang="en-US" sz="1800" dirty="0"/>
          </a:p>
          <a:p>
            <a:pPr marL="635000" indent="-366713" algn="just">
              <a:buFont typeface="Arial"/>
              <a:buChar char="•"/>
            </a:pPr>
            <a:r>
              <a:rPr lang="en-US" sz="1800" dirty="0"/>
              <a:t>For detailed information on the call for projects, we advise you to contact the cluster:</a:t>
            </a:r>
          </a:p>
          <a:p>
            <a:pPr marL="160287" marR="0" lvl="4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600" i="1" dirty="0">
                <a:solidFill>
                  <a:schemeClr val="bg1"/>
                </a:solidFill>
              </a:rPr>
              <a:t>	</a:t>
            </a:r>
            <a:endParaRPr lang="fr-FR" sz="1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7DE9BD54-E9C8-09F0-4D56-AC1F16FF256F}"/>
              </a:ext>
            </a:extLst>
          </p:cNvPr>
          <p:cNvSpPr txBox="1">
            <a:spLocks/>
          </p:cNvSpPr>
          <p:nvPr/>
        </p:nvSpPr>
        <p:spPr>
          <a:xfrm>
            <a:off x="6261844" y="5271251"/>
            <a:ext cx="5051615" cy="13606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rgbClr val="5DD5A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Loïc Germain </a:t>
            </a:r>
            <a:br>
              <a:rPr lang="en-US" sz="1600" dirty="0"/>
            </a:br>
            <a:r>
              <a:rPr lang="fr-FR" sz="1600" dirty="0"/>
              <a:t>Innovation &amp; Scientific Excellence </a:t>
            </a:r>
            <a:br>
              <a:rPr lang="fr-FR" sz="1600" dirty="0"/>
            </a:br>
            <a:r>
              <a:rPr lang="fr-FR" sz="1600" dirty="0"/>
              <a:t>Senior Programme Manager</a:t>
            </a:r>
            <a:br>
              <a:rPr lang="fr-FR" sz="1600" dirty="0"/>
            </a:br>
            <a:r>
              <a:rPr lang="fr-FR" sz="1600" dirty="0">
                <a:hlinkClick r:id="rId3"/>
              </a:rPr>
              <a:t>loic.germain@biowin.org</a:t>
            </a:r>
            <a:r>
              <a:rPr lang="fr-FR" sz="1600" dirty="0"/>
              <a:t> </a:t>
            </a:r>
            <a:r>
              <a:rPr lang="fr-FR" sz="1600" b="0" dirty="0">
                <a:solidFill>
                  <a:schemeClr val="bg1"/>
                </a:solidFill>
              </a:rPr>
              <a:t>/ </a:t>
            </a:r>
            <a:r>
              <a:rPr lang="fr-FR" sz="1600" b="0" i="1" dirty="0">
                <a:solidFill>
                  <a:schemeClr val="bg1"/>
                </a:solidFill>
              </a:rPr>
              <a:t>+32 (</a:t>
            </a:r>
            <a:r>
              <a:rPr lang="fr-FR" sz="1600" b="0" i="1" dirty="0">
                <a:solidFill>
                  <a:schemeClr val="bg1"/>
                </a:solidFill>
                <a:cs typeface="Arial" charset="0"/>
              </a:rPr>
              <a:t>0)4</a:t>
            </a:r>
            <a:r>
              <a:rPr kumimoji="0" lang="fr-FR" sz="16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charset="0"/>
              </a:rPr>
              <a:t>72 65 43 02 </a:t>
            </a:r>
            <a:endParaRPr lang="fr-FR" sz="1600" i="1" dirty="0">
              <a:solidFill>
                <a:schemeClr val="bg1"/>
              </a:solidFill>
            </a:endParaRPr>
          </a:p>
        </p:txBody>
      </p:sp>
      <p:sp>
        <p:nvSpPr>
          <p:cNvPr id="10" name="Ellipse 21">
            <a:extLst>
              <a:ext uri="{FF2B5EF4-FFF2-40B4-BE49-F238E27FC236}">
                <a16:creationId xmlns:a16="http://schemas.microsoft.com/office/drawing/2014/main" id="{E15C0A02-608F-3EA6-8A2A-42D08890F7E9}"/>
              </a:ext>
            </a:extLst>
          </p:cNvPr>
          <p:cNvSpPr/>
          <p:nvPr/>
        </p:nvSpPr>
        <p:spPr>
          <a:xfrm>
            <a:off x="5024009" y="5370979"/>
            <a:ext cx="1148298" cy="1161212"/>
          </a:xfrm>
          <a:prstGeom prst="ellipse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2156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80CB73-75D5-B435-D078-37B48ED5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5270256"/>
          </a:xfrm>
        </p:spPr>
        <p:txBody>
          <a:bodyPr>
            <a:normAutofit/>
          </a:bodyPr>
          <a:lstStyle/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Who are you? What is your experience? What is your know-how? What are your activities?  What is the vision of your company?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894BA3-09A6-A632-48FF-DC87EF61F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r>
              <a:rPr lang="fr-BE" sz="4000" dirty="0" err="1">
                <a:solidFill>
                  <a:schemeClr val="tx2">
                    <a:lumMod val="50000"/>
                  </a:schemeClr>
                </a:solidFill>
              </a:rPr>
              <a:t>Who</a:t>
            </a:r>
            <a:r>
              <a:rPr lang="fr-BE" sz="4000" dirty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</a:rPr>
              <a:t>Description of the project leader</a:t>
            </a:r>
            <a:endParaRPr lang="en-BE" i="1" dirty="0"/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0CDA37E2-F205-C3CC-9CCF-0D04568DBF73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62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2AD22-824E-53A8-6045-0FD2227C5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85640EF-3C4A-F7B7-A1FC-576D25211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994801"/>
            <a:ext cx="6510091" cy="673965"/>
          </a:xfrm>
        </p:spPr>
        <p:txBody>
          <a:bodyPr/>
          <a:lstStyle/>
          <a:p>
            <a:pPr algn="l"/>
            <a:r>
              <a:rPr lang="fr-FR" sz="2400" i="1" dirty="0" err="1">
                <a:solidFill>
                  <a:schemeClr val="tx2">
                    <a:lumMod val="50000"/>
                  </a:schemeClr>
                </a:solidFill>
              </a:rPr>
              <a:t>Coordinates</a:t>
            </a:r>
            <a:r>
              <a:rPr lang="fr-FR" sz="2400" i="1" dirty="0">
                <a:solidFill>
                  <a:schemeClr val="tx2">
                    <a:lumMod val="50000"/>
                  </a:schemeClr>
                </a:solidFill>
              </a:rPr>
              <a:t> of the Project Leader</a:t>
            </a: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8DD1C8B7-CE83-7FE4-956B-B116C9BF1800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FF57445-124C-44A0-EE0B-14C7596EC4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738994"/>
              </p:ext>
            </p:extLst>
          </p:nvPr>
        </p:nvGraphicFramePr>
        <p:xfrm>
          <a:off x="583436" y="1945639"/>
          <a:ext cx="11025128" cy="466953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948658">
                  <a:extLst>
                    <a:ext uri="{9D8B030D-6E8A-4147-A177-3AD203B41FA5}">
                      <a16:colId xmlns:a16="http://schemas.microsoft.com/office/drawing/2014/main" val="663930345"/>
                    </a:ext>
                  </a:extLst>
                </a:gridCol>
                <a:gridCol w="8076470">
                  <a:extLst>
                    <a:ext uri="{9D8B030D-6E8A-4147-A177-3AD203B41FA5}">
                      <a16:colId xmlns:a16="http://schemas.microsoft.com/office/drawing/2014/main" val="2557121847"/>
                    </a:ext>
                  </a:extLst>
                </a:gridCol>
              </a:tblGrid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</a:t>
                      </a: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Company</a:t>
                      </a:r>
                      <a:endParaRPr lang="fr-FR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595433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BCE </a:t>
                      </a: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endParaRPr lang="fr-FR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640410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Postal </a:t>
                      </a: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fr-FR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469238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WebSite</a:t>
                      </a:r>
                      <a:endParaRPr lang="fr-FR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054260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</a:t>
                      </a: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</a:t>
                      </a: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coordinator</a:t>
                      </a:r>
                      <a:endParaRPr lang="fr-FR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721683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Professional </a:t>
                      </a:r>
                      <a:r>
                        <a:rPr lang="fr-BE" sz="18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function</a:t>
                      </a:r>
                      <a:endParaRPr lang="fr-BE" sz="18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546858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835381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Phone </a:t>
                      </a:r>
                      <a:r>
                        <a:rPr lang="fr-FR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endParaRPr lang="fr-FR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280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869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00ED41-5B73-9264-F3F3-72926BFA3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C8B9DA-A9E0-865C-EEE3-5B786D371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5" y="1229438"/>
            <a:ext cx="11025129" cy="5288186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is the origin and context of the project idea? </a:t>
            </a:r>
          </a:p>
          <a:p>
            <a:pPr>
              <a:buFont typeface="Arial"/>
              <a:buChar char="•"/>
            </a:pPr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are the identified needs, the triggering factor(s)?</a:t>
            </a:r>
          </a:p>
          <a:p>
            <a:pPr>
              <a:buFont typeface="Arial"/>
              <a:buChar char="•"/>
            </a:pPr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problems do you want to address? What opportunities have been identified?</a:t>
            </a:r>
          </a:p>
          <a:p>
            <a:pPr>
              <a:buFont typeface="Arial"/>
              <a:buChar char="•"/>
            </a:pPr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In which Strategic Activity Area of the BioWin cluster does your project fit?</a:t>
            </a:r>
          </a:p>
          <a:p>
            <a:pPr marL="4476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i="1" dirty="0"/>
              <a:t>Please</a:t>
            </a:r>
            <a:r>
              <a:rPr lang="en-US" sz="1600" i="1" dirty="0">
                <a:solidFill>
                  <a:schemeClr val="tx2">
                    <a:lumMod val="50000"/>
                  </a:schemeClr>
                </a:solidFill>
              </a:rPr>
              <a:t> select one or more area below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1" algn="just">
              <a:spcBef>
                <a:spcPct val="0"/>
              </a:spcBef>
              <a:buFont typeface="Wingdings" panose="05000000000000000000" pitchFamily="2" charset="2"/>
              <a:buChar char="q"/>
              <a:tabLst>
                <a:tab pos="180975" algn="l"/>
              </a:tabLst>
            </a:pPr>
            <a:r>
              <a:rPr kumimoji="0" lang="en-US" altLang="fr-FR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Biopharma</a:t>
            </a:r>
          </a:p>
          <a:p>
            <a:pPr lvl="1" algn="just">
              <a:spcBef>
                <a:spcPct val="0"/>
              </a:spcBef>
              <a:buFont typeface="Wingdings" panose="05000000000000000000" pitchFamily="2" charset="2"/>
              <a:buChar char="q"/>
              <a:tabLst>
                <a:tab pos="180975" algn="l"/>
              </a:tabLst>
            </a:pPr>
            <a:r>
              <a:rPr kumimoji="0" lang="en-US" altLang="fr-FR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Health-tech</a:t>
            </a:r>
          </a:p>
          <a:p>
            <a:pPr lvl="1" algn="just">
              <a:spcBef>
                <a:spcPct val="0"/>
              </a:spcBef>
              <a:buFont typeface="Wingdings" panose="05000000000000000000" pitchFamily="2" charset="2"/>
              <a:buChar char="q"/>
              <a:tabLst>
                <a:tab pos="180975" algn="l"/>
              </a:tabLst>
            </a:pPr>
            <a:r>
              <a:rPr kumimoji="0" lang="en-US" altLang="fr-FR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Others (specify the technological field)</a:t>
            </a:r>
            <a:endParaRPr lang="fr-FR" sz="16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D1D5F6-B396-FD25-853F-D56E111C7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pPr algn="l"/>
            <a:r>
              <a:rPr lang="fr-FR" sz="4000" dirty="0" err="1">
                <a:solidFill>
                  <a:schemeClr val="tx2">
                    <a:lumMod val="50000"/>
                  </a:schemeClr>
                </a:solidFill>
              </a:rPr>
              <a:t>Why</a:t>
            </a:r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fr-FR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</a:rPr>
              <a:t>Description of purpose and needs</a:t>
            </a:r>
            <a:endParaRPr lang="fr-FR" sz="2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1527F8A0-5D3B-8015-1838-58F5A55FDE1D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62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0C2EE1-0FA7-AD85-F2F1-537B81E0B6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830573-C215-29A0-2A4B-89E2FD38E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5270256"/>
          </a:xfrm>
        </p:spPr>
        <p:txBody>
          <a:bodyPr>
            <a:noAutofit/>
          </a:bodyPr>
          <a:lstStyle/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is your idea? How does it meet the identified needs?</a:t>
            </a:r>
          </a:p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deliverable do you want to obtain at the end of the project?</a:t>
            </a:r>
          </a:p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product/service/process do you want to market to valorize the results of your project?</a:t>
            </a:r>
          </a:p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How innovative is the project?</a:t>
            </a:r>
            <a:endParaRPr lang="fr-FR" sz="1800" i="1" dirty="0">
              <a:solidFill>
                <a:srgbClr val="FF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602A8B-C8EC-E2D1-90E1-D14D6C264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pPr algn="l"/>
            <a:r>
              <a:rPr lang="fr-BE" sz="4000" dirty="0" err="1">
                <a:solidFill>
                  <a:schemeClr val="tx2">
                    <a:lumMod val="50000"/>
                  </a:schemeClr>
                </a:solidFill>
              </a:rPr>
              <a:t>What</a:t>
            </a:r>
            <a:r>
              <a:rPr lang="fr-BE" sz="4000" dirty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BE" sz="2400" i="1" dirty="0">
                <a:solidFill>
                  <a:schemeClr val="tx2">
                    <a:lumMod val="50000"/>
                  </a:schemeClr>
                </a:solidFill>
              </a:rPr>
              <a:t>Description of the </a:t>
            </a:r>
            <a:r>
              <a:rPr lang="fr-BE" sz="2400" i="1" dirty="0" err="1">
                <a:solidFill>
                  <a:schemeClr val="tx2">
                    <a:lumMod val="50000"/>
                  </a:schemeClr>
                </a:solidFill>
              </a:rPr>
              <a:t>project</a:t>
            </a:r>
            <a:r>
              <a:rPr lang="fr-BE" sz="24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BE" sz="2400" i="1" dirty="0" err="1">
                <a:solidFill>
                  <a:schemeClr val="tx2">
                    <a:lumMod val="50000"/>
                  </a:schemeClr>
                </a:solidFill>
              </a:rPr>
              <a:t>idea</a:t>
            </a:r>
            <a:endParaRPr lang="fr-FR" sz="2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899A0920-6951-F397-77D8-27639D0294C5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8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10E62-AD26-BA9E-CB70-FBC9224A1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33F181-97EF-64B2-72F5-B325BB11A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5270256"/>
          </a:xfrm>
        </p:spPr>
        <p:txBody>
          <a:bodyPr>
            <a:normAutofit/>
          </a:bodyPr>
          <a:lstStyle/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is (are) the market(s) targeted by your project (size, major trends and macro-economic environment, segments, industry value chain)?</a:t>
            </a:r>
          </a:p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are the main existing or potential competitors and/or alternative offerings?</a:t>
            </a:r>
          </a:p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Is the exploitation of the expected results dependent on existing patents? Who owns this IP?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77FDF1-6292-28DD-872D-A602CFEC9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pPr algn="l"/>
            <a:r>
              <a:rPr lang="fr-FR" sz="4000" dirty="0" err="1">
                <a:solidFill>
                  <a:schemeClr val="tx2">
                    <a:lumMod val="50000"/>
                  </a:schemeClr>
                </a:solidFill>
              </a:rPr>
              <a:t>Targets</a:t>
            </a:r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fr-FR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2400" i="1" dirty="0">
                <a:solidFill>
                  <a:schemeClr val="tx2">
                    <a:lumMod val="50000"/>
                  </a:schemeClr>
                </a:solidFill>
              </a:rPr>
              <a:t>Description of the </a:t>
            </a:r>
            <a:r>
              <a:rPr lang="fr-FR" sz="2400" i="1" dirty="0" err="1">
                <a:solidFill>
                  <a:schemeClr val="tx2">
                    <a:lumMod val="50000"/>
                  </a:schemeClr>
                </a:solidFill>
              </a:rPr>
              <a:t>market</a:t>
            </a:r>
            <a:endParaRPr lang="fr-FR" sz="2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A700D089-6D32-E697-48F7-F3C583669F21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815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4B1E9-55D2-A9FA-3C59-35597D6E4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78040F-5F7A-40FE-0009-4EA14C6ED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5270256"/>
          </a:xfrm>
        </p:spPr>
        <p:txBody>
          <a:bodyPr>
            <a:normAutofit/>
          </a:bodyPr>
          <a:lstStyle/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What is your business model? How will you sell your product/service/process? What is your ambition?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3663E7-D435-6863-2CDB-7949D9EFC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pPr algn="l"/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How?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2800" i="1" dirty="0">
                <a:solidFill>
                  <a:schemeClr val="tx2">
                    <a:lumMod val="50000"/>
                  </a:schemeClr>
                </a:solidFill>
              </a:rPr>
              <a:t>Description of </a:t>
            </a:r>
            <a:r>
              <a:rPr lang="fr-FR" sz="2800" i="1" dirty="0" err="1">
                <a:solidFill>
                  <a:schemeClr val="tx2">
                    <a:lumMod val="50000"/>
                  </a:schemeClr>
                </a:solidFill>
              </a:rPr>
              <a:t>your</a:t>
            </a:r>
            <a:r>
              <a:rPr lang="fr-FR" sz="28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2800" i="1" dirty="0" err="1">
                <a:solidFill>
                  <a:schemeClr val="tx2">
                    <a:lumMod val="50000"/>
                  </a:schemeClr>
                </a:solidFill>
              </a:rPr>
              <a:t>strategy</a:t>
            </a:r>
            <a:endParaRPr lang="fr-FR" sz="28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AC1CA32A-3234-7A1D-F6B5-2B3154E4868A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654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9BFDA7-0B2A-06C4-53BD-470913B98C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B79B07-0A83-A900-8E5E-B4F6B337D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399774"/>
            <a:ext cx="11025128" cy="466549"/>
          </a:xfrm>
        </p:spPr>
        <p:txBody>
          <a:bodyPr>
            <a:normAutofit/>
          </a:bodyPr>
          <a:lstStyle/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Partners already identified</a:t>
            </a:r>
          </a:p>
          <a:p>
            <a:endParaRPr lang="en-B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DF4F1E-2883-F104-4D0F-7AA56D13D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7565482" cy="673965"/>
          </a:xfrm>
        </p:spPr>
        <p:txBody>
          <a:bodyPr/>
          <a:lstStyle/>
          <a:p>
            <a:pPr algn="l"/>
            <a:r>
              <a:rPr lang="fr-FR" sz="4000" dirty="0" err="1">
                <a:solidFill>
                  <a:schemeClr val="tx2">
                    <a:lumMod val="50000"/>
                  </a:schemeClr>
                </a:solidFill>
              </a:rPr>
              <a:t>With</a:t>
            </a:r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4000" dirty="0" err="1">
                <a:solidFill>
                  <a:schemeClr val="tx2">
                    <a:lumMod val="50000"/>
                  </a:schemeClr>
                </a:solidFill>
              </a:rPr>
              <a:t>whom</a:t>
            </a:r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br>
              <a:rPr lang="fr-FR" sz="2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fr-FR" sz="2800" i="1" dirty="0" err="1">
                <a:solidFill>
                  <a:schemeClr val="tx2">
                    <a:lumMod val="50000"/>
                  </a:schemeClr>
                </a:solidFill>
              </a:rPr>
              <a:t>Describe</a:t>
            </a:r>
            <a:r>
              <a:rPr lang="fr-FR" sz="2800" i="1" dirty="0">
                <a:solidFill>
                  <a:schemeClr val="tx2">
                    <a:lumMod val="50000"/>
                  </a:schemeClr>
                </a:solidFill>
              </a:rPr>
              <a:t> the consortium</a:t>
            </a: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D2C50690-1043-A761-C348-803600134853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4230D11E-B2A8-F3FF-6A9E-688E932BABF8}"/>
              </a:ext>
            </a:extLst>
          </p:cNvPr>
          <p:cNvSpPr txBox="1">
            <a:spLocks/>
          </p:cNvSpPr>
          <p:nvPr/>
        </p:nvSpPr>
        <p:spPr>
          <a:xfrm>
            <a:off x="583436" y="4388857"/>
            <a:ext cx="11025128" cy="2225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Missing partners: What skills in Wallonia or outside Wallonia are you looking for to complete your consortium and bring your project to success? 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1A71EFA-B8D1-CCC1-8F9C-1D72D8D41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574959"/>
              </p:ext>
            </p:extLst>
          </p:nvPr>
        </p:nvGraphicFramePr>
        <p:xfrm>
          <a:off x="583436" y="1956798"/>
          <a:ext cx="11025128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12564">
                  <a:extLst>
                    <a:ext uri="{9D8B030D-6E8A-4147-A177-3AD203B41FA5}">
                      <a16:colId xmlns:a16="http://schemas.microsoft.com/office/drawing/2014/main" val="895717343"/>
                    </a:ext>
                  </a:extLst>
                </a:gridCol>
                <a:gridCol w="5512564">
                  <a:extLst>
                    <a:ext uri="{9D8B030D-6E8A-4147-A177-3AD203B41FA5}">
                      <a16:colId xmlns:a16="http://schemas.microsoft.com/office/drawing/2014/main" val="34185465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and Organization of the 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Contribution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898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904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024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7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6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112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9345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633</Words>
  <Application>Microsoft Office PowerPoint</Application>
  <PresentationFormat>Widescreen</PresentationFormat>
  <Paragraphs>72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Lato</vt:lpstr>
      <vt:lpstr>Roboto</vt:lpstr>
      <vt:lpstr>Roboto Light</vt:lpstr>
      <vt:lpstr>Wingdings</vt:lpstr>
      <vt:lpstr>Thème Office</vt:lpstr>
      <vt:lpstr>1_Thème Office</vt:lpstr>
      <vt:lpstr>PowerPoint Presentation</vt:lpstr>
      <vt:lpstr>Letter of Intent – Call N°47</vt:lpstr>
      <vt:lpstr>Who? Description of the project leader</vt:lpstr>
      <vt:lpstr>Coordinates of the Project Leader</vt:lpstr>
      <vt:lpstr>Why? Description of purpose and needs</vt:lpstr>
      <vt:lpstr>What? Description of the project idea</vt:lpstr>
      <vt:lpstr>Targets? Description of the market</vt:lpstr>
      <vt:lpstr>How? Description of your strategy</vt:lpstr>
      <vt:lpstr>With whom?  Describe the consortium</vt:lpstr>
      <vt:lpstr>When? How much?</vt:lpstr>
      <vt:lpstr>Thierry Ferain Innovation &amp; Scientific Excellence  Programme Director thierry.ferain@biowin.org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Desmets</dc:creator>
  <cp:lastModifiedBy>Loïc Germain</cp:lastModifiedBy>
  <cp:revision>322</cp:revision>
  <dcterms:created xsi:type="dcterms:W3CDTF">2024-05-14T08:37:20Z</dcterms:created>
  <dcterms:modified xsi:type="dcterms:W3CDTF">2025-09-08T09:49:09Z</dcterms:modified>
</cp:coreProperties>
</file>