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3" r:id="rId2"/>
  </p:sldMasterIdLst>
  <p:notesMasterIdLst>
    <p:notesMasterId r:id="rId15"/>
  </p:notesMasterIdLst>
  <p:handoutMasterIdLst>
    <p:handoutMasterId r:id="rId16"/>
  </p:handoutMasterIdLst>
  <p:sldIdLst>
    <p:sldId id="282" r:id="rId3"/>
    <p:sldId id="291" r:id="rId4"/>
    <p:sldId id="290" r:id="rId5"/>
    <p:sldId id="436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283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759ABB1-9067-C42C-8452-881F9C7F7A75}" name="Bertrand Desmets" initials="BD" userId="S::Bertrand.Desmets@biowin.org::b6f49c86-9ac3-4b8e-b51b-3d1e65a987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0381"/>
    <a:srgbClr val="725AC1"/>
    <a:srgbClr val="5DD5AB"/>
    <a:srgbClr val="C7BDE6"/>
    <a:srgbClr val="AA9CDA"/>
    <a:srgbClr val="7EDDBB"/>
    <a:srgbClr val="DFF7EE"/>
    <a:srgbClr val="BFEEDD"/>
    <a:srgbClr val="9EE6CC"/>
    <a:srgbClr val="5ED5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51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2720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B584F3F-D433-520A-468C-7114A58955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BDDA34C-BDB9-A3DC-9C8B-BB880EF395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3FDA7-614F-254E-AF55-228E6CF4D068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9A41F9-22B1-1FA8-4C0D-44ECA40B3F7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4F9FDC6-2285-57CF-5E63-8812974572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485B5-DDB3-0F49-A09D-BE131B326A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83748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B0A93-CBAB-EF46-B958-6C0B5AB34DB6}" type="datetimeFigureOut">
              <a:rPr lang="fr-FR" smtClean="0"/>
              <a:t>08/09/2025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40513-22E6-2345-AA39-1E90F1384C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72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E9C991-4DC1-7324-826F-5A0D2C4F3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525F1FB-46EC-B3EA-EE96-CF324A73E9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291B1A1-664A-8C1C-BEE0-42CA642E63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DC93DE-64D7-558B-51C2-3A8A3AEB683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F29E97-1266-4E8A-8F57-0757C61FBA64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83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78489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7016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1" name="Espace réservé du texte 4">
            <a:extLst>
              <a:ext uri="{FF2B5EF4-FFF2-40B4-BE49-F238E27FC236}">
                <a16:creationId xmlns:a16="http://schemas.microsoft.com/office/drawing/2014/main" id="{52CD6743-8887-AC65-D95D-F21D9073EB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802" y="681037"/>
            <a:ext cx="4195762" cy="437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45002857-D582-68CC-8BAC-81D49D24FCE1}"/>
              </a:ext>
            </a:extLst>
          </p:cNvPr>
          <p:cNvSpPr/>
          <p:nvPr userDrawn="1"/>
        </p:nvSpPr>
        <p:spPr>
          <a:xfrm>
            <a:off x="-2853728" y="2868973"/>
            <a:ext cx="6874328" cy="687432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2B006CE-1E52-15A5-839D-9B065F13DD8D}"/>
              </a:ext>
            </a:extLst>
          </p:cNvPr>
          <p:cNvSpPr/>
          <p:nvPr userDrawn="1"/>
        </p:nvSpPr>
        <p:spPr>
          <a:xfrm>
            <a:off x="845436" y="4382944"/>
            <a:ext cx="6874328" cy="6874328"/>
          </a:xfrm>
          <a:prstGeom prst="ellipse">
            <a:avLst/>
          </a:prstGeom>
          <a:noFill/>
          <a:ln w="76200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117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 green">
    <p:bg>
      <p:bgPr>
        <a:solidFill>
          <a:srgbClr val="5DD5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78489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70167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2" name="Espace réservé du texte 4">
            <a:extLst>
              <a:ext uri="{FF2B5EF4-FFF2-40B4-BE49-F238E27FC236}">
                <a16:creationId xmlns:a16="http://schemas.microsoft.com/office/drawing/2014/main" id="{D123B502-57A1-DCEA-57C4-E71D7E88BC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802" y="681037"/>
            <a:ext cx="4195762" cy="437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417DA901-B45B-5419-CE1F-89432B308E32}"/>
              </a:ext>
            </a:extLst>
          </p:cNvPr>
          <p:cNvSpPr/>
          <p:nvPr userDrawn="1"/>
        </p:nvSpPr>
        <p:spPr>
          <a:xfrm>
            <a:off x="-2853728" y="2868973"/>
            <a:ext cx="6874328" cy="6874328"/>
          </a:xfrm>
          <a:prstGeom prst="ellipse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73F203A8-2FDA-2727-39DA-F93FA39836FA}"/>
              </a:ext>
            </a:extLst>
          </p:cNvPr>
          <p:cNvSpPr/>
          <p:nvPr userDrawn="1"/>
        </p:nvSpPr>
        <p:spPr>
          <a:xfrm>
            <a:off x="845436" y="4382944"/>
            <a:ext cx="6874328" cy="6874328"/>
          </a:xfrm>
          <a:prstGeom prst="ellipse">
            <a:avLst/>
          </a:prstGeom>
          <a:noFill/>
          <a:ln w="76200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398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- Image droi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3435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16982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4215627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054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- Image droit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3435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16982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4215627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693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auche - Image droite green">
    <p:bg>
      <p:bgPr>
        <a:solidFill>
          <a:srgbClr val="5DD5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3435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716982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4215627" y="-10274405"/>
            <a:ext cx="12174778" cy="12174778"/>
          </a:xfrm>
          <a:prstGeom prst="ellipse">
            <a:avLst/>
          </a:prstGeom>
          <a:noFill/>
          <a:ln w="762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7751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auche - Texte droi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160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160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58159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-5249631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233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auche - Texte droit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160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160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58159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-5249631" y="-10274405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710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gauche - Texte droite green">
    <p:bg>
      <p:bgPr>
        <a:solidFill>
          <a:srgbClr val="5DD5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8160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8160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58159" y="2773074"/>
            <a:ext cx="6510091" cy="26856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C1B03C4-D7CA-6012-55FC-F22DD8ED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4475018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fr-FR" dirty="0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E4FD5713-7B77-3904-8D87-868D092E944D}"/>
              </a:ext>
            </a:extLst>
          </p:cNvPr>
          <p:cNvSpPr/>
          <p:nvPr userDrawn="1"/>
        </p:nvSpPr>
        <p:spPr>
          <a:xfrm>
            <a:off x="-5249631" y="-10274405"/>
            <a:ext cx="12174778" cy="12174778"/>
          </a:xfrm>
          <a:prstGeom prst="ellipse">
            <a:avLst/>
          </a:prstGeom>
          <a:noFill/>
          <a:ln w="762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5402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0544B0-0918-E21D-9E39-2CB807BB2D85}"/>
              </a:ext>
            </a:extLst>
          </p:cNvPr>
          <p:cNvSpPr/>
          <p:nvPr userDrawn="1"/>
        </p:nvSpPr>
        <p:spPr>
          <a:xfrm>
            <a:off x="604830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EBDB75F-6474-49F5-68AA-A5A2E4524492}"/>
              </a:ext>
            </a:extLst>
          </p:cNvPr>
          <p:cNvSpPr/>
          <p:nvPr userDrawn="1"/>
        </p:nvSpPr>
        <p:spPr>
          <a:xfrm>
            <a:off x="4659086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D2CB0B8F-A125-B72A-A71B-BC6066AEB9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08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Benoit Tas, CEO &amp; Co-</a:t>
            </a:r>
            <a:r>
              <a:rPr lang="fr-FR" dirty="0" err="1"/>
              <a:t>Founder</a:t>
            </a:r>
            <a:r>
              <a:rPr lang="fr-FR" dirty="0"/>
              <a:t> </a:t>
            </a:r>
            <a:r>
              <a:rPr lang="fr-FR" dirty="0" err="1"/>
              <a:t>Neuropath</a:t>
            </a:r>
            <a:endParaRPr lang="fr-FR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B181BA19-8843-D297-677D-CC9CF57149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9048" y="2655505"/>
            <a:ext cx="2505391" cy="15984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not </a:t>
            </a:r>
            <a:r>
              <a:rPr lang="fr-BE" dirty="0" err="1">
                <a:effectLst/>
              </a:rPr>
              <a:t>only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guided</a:t>
            </a:r>
            <a:r>
              <a:rPr lang="fr-BE" dirty="0">
                <a:effectLst/>
              </a:rPr>
              <a:t> us </a:t>
            </a:r>
            <a:r>
              <a:rPr lang="fr-BE" dirty="0" err="1">
                <a:effectLst/>
              </a:rPr>
              <a:t>through</a:t>
            </a:r>
            <a:r>
              <a:rPr lang="fr-BE" dirty="0">
                <a:effectLst/>
              </a:rPr>
              <a:t> the administrative process, </a:t>
            </a:r>
            <a:r>
              <a:rPr lang="fr-BE" dirty="0" err="1">
                <a:effectLst/>
              </a:rPr>
              <a:t>their</a:t>
            </a:r>
            <a:r>
              <a:rPr lang="fr-BE" dirty="0">
                <a:effectLst/>
              </a:rPr>
              <a:t> contribution </a:t>
            </a:r>
            <a:r>
              <a:rPr lang="fr-BE" dirty="0" err="1">
                <a:effectLst/>
              </a:rPr>
              <a:t>was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decisive</a:t>
            </a:r>
            <a:r>
              <a:rPr lang="fr-BE" dirty="0">
                <a:effectLst/>
              </a:rPr>
              <a:t> in the </a:t>
            </a:r>
            <a:r>
              <a:rPr lang="fr-BE" dirty="0" err="1">
                <a:effectLst/>
              </a:rPr>
              <a:t>development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ideas</a:t>
            </a:r>
            <a:r>
              <a:rPr lang="fr-BE" dirty="0">
                <a:effectLst/>
              </a:rPr>
              <a:t>,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project</a:t>
            </a:r>
            <a:r>
              <a:rPr lang="fr-BE" dirty="0">
                <a:effectLst/>
              </a:rPr>
              <a:t> and the </a:t>
            </a:r>
            <a:r>
              <a:rPr lang="fr-BE" dirty="0" err="1">
                <a:effectLst/>
              </a:rPr>
              <a:t>selection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partners</a:t>
            </a:r>
            <a:r>
              <a:rPr lang="fr-BE" dirty="0">
                <a:effectLst/>
              </a:rPr>
              <a:t>.”</a:t>
            </a:r>
            <a:endParaRPr lang="fr-FR" dirty="0"/>
          </a:p>
        </p:txBody>
      </p:sp>
      <p:sp>
        <p:nvSpPr>
          <p:cNvPr id="20" name="Espace réservé du texte 7">
            <a:extLst>
              <a:ext uri="{FF2B5EF4-FFF2-40B4-BE49-F238E27FC236}">
                <a16:creationId xmlns:a16="http://schemas.microsoft.com/office/drawing/2014/main" id="{D8D252A3-A461-5F4D-7CB1-85A09013FB3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43304" y="2265247"/>
            <a:ext cx="2505391" cy="23789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has been a source of </a:t>
            </a:r>
            <a:r>
              <a:rPr lang="fr-BE" dirty="0" err="1">
                <a:effectLst/>
              </a:rPr>
              <a:t>great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added</a:t>
            </a:r>
            <a:r>
              <a:rPr lang="fr-BE" dirty="0">
                <a:effectLst/>
              </a:rPr>
              <a:t> value for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company</a:t>
            </a:r>
            <a:r>
              <a:rPr lang="fr-BE" dirty="0">
                <a:effectLst/>
              </a:rPr>
              <a:t>. The team have </a:t>
            </a:r>
            <a:r>
              <a:rPr lang="fr-BE" dirty="0" err="1">
                <a:effectLst/>
              </a:rPr>
              <a:t>enabled</a:t>
            </a:r>
            <a:r>
              <a:rPr lang="fr-BE" dirty="0">
                <a:effectLst/>
              </a:rPr>
              <a:t> us to </a:t>
            </a:r>
            <a:r>
              <a:rPr lang="fr-BE" dirty="0" err="1">
                <a:effectLst/>
              </a:rPr>
              <a:t>increase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international </a:t>
            </a:r>
            <a:r>
              <a:rPr lang="fr-BE" dirty="0" err="1">
                <a:effectLst/>
              </a:rPr>
              <a:t>visibility</a:t>
            </a:r>
            <a:r>
              <a:rPr lang="fr-BE" dirty="0">
                <a:effectLst/>
              </a:rPr>
              <a:t> by </a:t>
            </a:r>
            <a:r>
              <a:rPr lang="fr-BE" dirty="0" err="1">
                <a:effectLst/>
              </a:rPr>
              <a:t>giving</a:t>
            </a:r>
            <a:r>
              <a:rPr lang="fr-BE" dirty="0">
                <a:effectLst/>
              </a:rPr>
              <a:t> us the </a:t>
            </a:r>
            <a:r>
              <a:rPr lang="fr-BE" dirty="0" err="1">
                <a:effectLst/>
              </a:rPr>
              <a:t>opportunity</a:t>
            </a:r>
            <a:r>
              <a:rPr lang="fr-BE" dirty="0">
                <a:effectLst/>
              </a:rPr>
              <a:t> to </a:t>
            </a:r>
            <a:r>
              <a:rPr lang="fr-BE" dirty="0" err="1">
                <a:effectLst/>
              </a:rPr>
              <a:t>make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presentations</a:t>
            </a:r>
            <a:r>
              <a:rPr lang="fr-BE" dirty="0">
                <a:effectLst/>
              </a:rPr>
              <a:t> at international </a:t>
            </a:r>
            <a:r>
              <a:rPr lang="fr-BE" dirty="0" err="1">
                <a:effectLst/>
              </a:rPr>
              <a:t>trade</a:t>
            </a:r>
            <a:r>
              <a:rPr lang="fr-BE" dirty="0">
                <a:effectLst/>
              </a:rPr>
              <a:t> shows in the USA, Asia and Europe.”</a:t>
            </a:r>
            <a:endParaRPr lang="fr-FR" dirty="0"/>
          </a:p>
        </p:txBody>
      </p:sp>
      <p:sp>
        <p:nvSpPr>
          <p:cNvPr id="21" name="Espace réservé du texte 7">
            <a:extLst>
              <a:ext uri="{FF2B5EF4-FFF2-40B4-BE49-F238E27FC236}">
                <a16:creationId xmlns:a16="http://schemas.microsoft.com/office/drawing/2014/main" id="{B22A4875-A0DF-98B2-D3D9-C607860B06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29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Eric</a:t>
            </a:r>
            <a:r>
              <a:rPr lang="fr-FR" dirty="0"/>
              <a:t> </a:t>
            </a:r>
            <a:r>
              <a:rPr lang="fr-FR" dirty="0" err="1"/>
              <a:t>Halioua</a:t>
            </a:r>
            <a:r>
              <a:rPr lang="fr-FR" dirty="0"/>
              <a:t>, PDC* Line Pharma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D19E01-89EC-87B2-687C-0C0D4D40612B}"/>
              </a:ext>
            </a:extLst>
          </p:cNvPr>
          <p:cNvSpPr/>
          <p:nvPr userDrawn="1"/>
        </p:nvSpPr>
        <p:spPr>
          <a:xfrm>
            <a:off x="8694730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space réservé du texte 7">
            <a:extLst>
              <a:ext uri="{FF2B5EF4-FFF2-40B4-BE49-F238E27FC236}">
                <a16:creationId xmlns:a16="http://schemas.microsoft.com/office/drawing/2014/main" id="{AA091635-F0D3-AC0A-CCDB-FA634987AD6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007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Benoit Tas, CEO &amp; Co-</a:t>
            </a:r>
            <a:r>
              <a:rPr lang="fr-FR" dirty="0" err="1"/>
              <a:t>Founder</a:t>
            </a:r>
            <a:r>
              <a:rPr lang="fr-FR" dirty="0"/>
              <a:t> </a:t>
            </a:r>
            <a:r>
              <a:rPr lang="fr-FR" dirty="0" err="1"/>
              <a:t>Neuropath</a:t>
            </a:r>
            <a:endParaRPr lang="fr-FR" dirty="0"/>
          </a:p>
        </p:txBody>
      </p:sp>
      <p:sp>
        <p:nvSpPr>
          <p:cNvPr id="25" name="Espace réservé du texte 7">
            <a:extLst>
              <a:ext uri="{FF2B5EF4-FFF2-40B4-BE49-F238E27FC236}">
                <a16:creationId xmlns:a16="http://schemas.microsoft.com/office/drawing/2014/main" id="{AEDDB9F1-5223-1A8B-3BBB-C52A362F8C7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78948" y="2655505"/>
            <a:ext cx="2505391" cy="15984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not </a:t>
            </a:r>
            <a:r>
              <a:rPr lang="fr-BE" dirty="0" err="1">
                <a:effectLst/>
              </a:rPr>
              <a:t>only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guided</a:t>
            </a:r>
            <a:r>
              <a:rPr lang="fr-BE" dirty="0">
                <a:effectLst/>
              </a:rPr>
              <a:t> us </a:t>
            </a:r>
            <a:r>
              <a:rPr lang="fr-BE" dirty="0" err="1">
                <a:effectLst/>
              </a:rPr>
              <a:t>through</a:t>
            </a:r>
            <a:r>
              <a:rPr lang="fr-BE" dirty="0">
                <a:effectLst/>
              </a:rPr>
              <a:t> the administrative process, </a:t>
            </a:r>
            <a:r>
              <a:rPr lang="fr-BE" dirty="0" err="1">
                <a:effectLst/>
              </a:rPr>
              <a:t>their</a:t>
            </a:r>
            <a:r>
              <a:rPr lang="fr-BE" dirty="0">
                <a:effectLst/>
              </a:rPr>
              <a:t> contribution </a:t>
            </a:r>
            <a:r>
              <a:rPr lang="fr-BE" dirty="0" err="1">
                <a:effectLst/>
              </a:rPr>
              <a:t>was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decisive</a:t>
            </a:r>
            <a:r>
              <a:rPr lang="fr-BE" dirty="0">
                <a:effectLst/>
              </a:rPr>
              <a:t> in the </a:t>
            </a:r>
            <a:r>
              <a:rPr lang="fr-BE" dirty="0" err="1">
                <a:effectLst/>
              </a:rPr>
              <a:t>development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ideas</a:t>
            </a:r>
            <a:r>
              <a:rPr lang="fr-BE" dirty="0">
                <a:effectLst/>
              </a:rPr>
              <a:t>,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project</a:t>
            </a:r>
            <a:r>
              <a:rPr lang="fr-BE" dirty="0">
                <a:effectLst/>
              </a:rPr>
              <a:t> and the </a:t>
            </a:r>
            <a:r>
              <a:rPr lang="fr-BE" dirty="0" err="1">
                <a:effectLst/>
              </a:rPr>
              <a:t>selection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partners</a:t>
            </a:r>
            <a:r>
              <a:rPr lang="fr-BE" dirty="0">
                <a:effectLst/>
              </a:rPr>
              <a:t>.”</a:t>
            </a:r>
            <a:endParaRPr lang="fr-FR" dirty="0"/>
          </a:p>
        </p:txBody>
      </p:sp>
      <p:sp>
        <p:nvSpPr>
          <p:cNvPr id="2" name="Titre 6">
            <a:extLst>
              <a:ext uri="{FF2B5EF4-FFF2-40B4-BE49-F238E27FC236}">
                <a16:creationId xmlns:a16="http://schemas.microsoft.com/office/drawing/2014/main" id="{2CDA2ACD-87C1-F8AD-2E19-20F7F4FFA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 err="1"/>
              <a:t>Testimonials</a:t>
            </a:r>
            <a:endParaRPr lang="fr-FR" dirty="0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F7F6283D-DB03-9881-5B96-97DC73AE5BF5}"/>
              </a:ext>
            </a:extLst>
          </p:cNvPr>
          <p:cNvSpPr/>
          <p:nvPr userDrawn="1"/>
        </p:nvSpPr>
        <p:spPr>
          <a:xfrm>
            <a:off x="3294439" y="-7689246"/>
            <a:ext cx="9044248" cy="904424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6929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s 2 (+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EBDB75F-6474-49F5-68AA-A5A2E4524492}"/>
              </a:ext>
            </a:extLst>
          </p:cNvPr>
          <p:cNvSpPr/>
          <p:nvPr userDrawn="1"/>
        </p:nvSpPr>
        <p:spPr>
          <a:xfrm>
            <a:off x="4659086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space réservé du texte 7">
            <a:extLst>
              <a:ext uri="{FF2B5EF4-FFF2-40B4-BE49-F238E27FC236}">
                <a16:creationId xmlns:a16="http://schemas.microsoft.com/office/drawing/2014/main" id="{D8D252A3-A461-5F4D-7CB1-85A09013FB3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843304" y="2265247"/>
            <a:ext cx="2505391" cy="23789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has been a source of </a:t>
            </a:r>
            <a:r>
              <a:rPr lang="fr-BE" dirty="0" err="1">
                <a:effectLst/>
              </a:rPr>
              <a:t>great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added</a:t>
            </a:r>
            <a:r>
              <a:rPr lang="fr-BE" dirty="0">
                <a:effectLst/>
              </a:rPr>
              <a:t> value for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company</a:t>
            </a:r>
            <a:r>
              <a:rPr lang="fr-BE" dirty="0">
                <a:effectLst/>
              </a:rPr>
              <a:t>. The team have </a:t>
            </a:r>
            <a:r>
              <a:rPr lang="fr-BE" dirty="0" err="1">
                <a:effectLst/>
              </a:rPr>
              <a:t>enabled</a:t>
            </a:r>
            <a:r>
              <a:rPr lang="fr-BE" dirty="0">
                <a:effectLst/>
              </a:rPr>
              <a:t> us to </a:t>
            </a:r>
            <a:r>
              <a:rPr lang="fr-BE" dirty="0" err="1">
                <a:effectLst/>
              </a:rPr>
              <a:t>increase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international </a:t>
            </a:r>
            <a:r>
              <a:rPr lang="fr-BE" dirty="0" err="1">
                <a:effectLst/>
              </a:rPr>
              <a:t>visibility</a:t>
            </a:r>
            <a:r>
              <a:rPr lang="fr-BE" dirty="0">
                <a:effectLst/>
              </a:rPr>
              <a:t> by </a:t>
            </a:r>
            <a:r>
              <a:rPr lang="fr-BE" dirty="0" err="1">
                <a:effectLst/>
              </a:rPr>
              <a:t>giving</a:t>
            </a:r>
            <a:r>
              <a:rPr lang="fr-BE" dirty="0">
                <a:effectLst/>
              </a:rPr>
              <a:t> us the </a:t>
            </a:r>
            <a:r>
              <a:rPr lang="fr-BE" dirty="0" err="1">
                <a:effectLst/>
              </a:rPr>
              <a:t>opportunity</a:t>
            </a:r>
            <a:r>
              <a:rPr lang="fr-BE" dirty="0">
                <a:effectLst/>
              </a:rPr>
              <a:t> to </a:t>
            </a:r>
            <a:r>
              <a:rPr lang="fr-BE" dirty="0" err="1">
                <a:effectLst/>
              </a:rPr>
              <a:t>make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presentations</a:t>
            </a:r>
            <a:r>
              <a:rPr lang="fr-BE" dirty="0">
                <a:effectLst/>
              </a:rPr>
              <a:t> at international </a:t>
            </a:r>
            <a:r>
              <a:rPr lang="fr-BE" dirty="0" err="1">
                <a:effectLst/>
              </a:rPr>
              <a:t>trade</a:t>
            </a:r>
            <a:r>
              <a:rPr lang="fr-BE" dirty="0">
                <a:effectLst/>
              </a:rPr>
              <a:t> shows in the USA, Asia and Europe.”</a:t>
            </a:r>
            <a:endParaRPr lang="fr-FR" dirty="0"/>
          </a:p>
        </p:txBody>
      </p:sp>
      <p:sp>
        <p:nvSpPr>
          <p:cNvPr id="21" name="Espace réservé du texte 7">
            <a:extLst>
              <a:ext uri="{FF2B5EF4-FFF2-40B4-BE49-F238E27FC236}">
                <a16:creationId xmlns:a16="http://schemas.microsoft.com/office/drawing/2014/main" id="{B22A4875-A0DF-98B2-D3D9-C607860B06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6129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Eric</a:t>
            </a:r>
            <a:r>
              <a:rPr lang="fr-FR" dirty="0"/>
              <a:t> </a:t>
            </a:r>
            <a:r>
              <a:rPr lang="fr-FR" dirty="0" err="1"/>
              <a:t>Halioua</a:t>
            </a:r>
            <a:r>
              <a:rPr lang="fr-FR" dirty="0"/>
              <a:t>, PDC* Line Pharma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D19E01-89EC-87B2-687C-0C0D4D40612B}"/>
              </a:ext>
            </a:extLst>
          </p:cNvPr>
          <p:cNvSpPr/>
          <p:nvPr userDrawn="1"/>
        </p:nvSpPr>
        <p:spPr>
          <a:xfrm>
            <a:off x="8694730" y="1992086"/>
            <a:ext cx="2873828" cy="2873828"/>
          </a:xfrm>
          <a:prstGeom prst="rect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space réservé du texte 7">
            <a:extLst>
              <a:ext uri="{FF2B5EF4-FFF2-40B4-BE49-F238E27FC236}">
                <a16:creationId xmlns:a16="http://schemas.microsoft.com/office/drawing/2014/main" id="{AA091635-F0D3-AC0A-CCDB-FA634987AD6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00734" y="5139075"/>
            <a:ext cx="2993949" cy="5840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Benoit Tas, CEO &amp; Co-</a:t>
            </a:r>
            <a:r>
              <a:rPr lang="fr-FR" dirty="0" err="1"/>
              <a:t>Founder</a:t>
            </a:r>
            <a:r>
              <a:rPr lang="fr-FR" dirty="0"/>
              <a:t> </a:t>
            </a:r>
            <a:r>
              <a:rPr lang="fr-FR" dirty="0" err="1"/>
              <a:t>Neuropath</a:t>
            </a:r>
            <a:endParaRPr lang="fr-FR" dirty="0"/>
          </a:p>
        </p:txBody>
      </p:sp>
      <p:sp>
        <p:nvSpPr>
          <p:cNvPr id="25" name="Espace réservé du texte 7">
            <a:extLst>
              <a:ext uri="{FF2B5EF4-FFF2-40B4-BE49-F238E27FC236}">
                <a16:creationId xmlns:a16="http://schemas.microsoft.com/office/drawing/2014/main" id="{AEDDB9F1-5223-1A8B-3BBB-C52A362F8C7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78948" y="2655505"/>
            <a:ext cx="2505391" cy="15984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BE" dirty="0">
                <a:effectLst/>
              </a:rPr>
              <a:t>“</a:t>
            </a:r>
            <a:r>
              <a:rPr lang="fr-BE" dirty="0" err="1">
                <a:effectLst/>
              </a:rPr>
              <a:t>BioWin</a:t>
            </a:r>
            <a:r>
              <a:rPr lang="fr-BE" dirty="0">
                <a:effectLst/>
              </a:rPr>
              <a:t> not </a:t>
            </a:r>
            <a:r>
              <a:rPr lang="fr-BE" dirty="0" err="1">
                <a:effectLst/>
              </a:rPr>
              <a:t>only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guided</a:t>
            </a:r>
            <a:r>
              <a:rPr lang="fr-BE" dirty="0">
                <a:effectLst/>
              </a:rPr>
              <a:t> us </a:t>
            </a:r>
            <a:r>
              <a:rPr lang="fr-BE" dirty="0" err="1">
                <a:effectLst/>
              </a:rPr>
              <a:t>through</a:t>
            </a:r>
            <a:r>
              <a:rPr lang="fr-BE" dirty="0">
                <a:effectLst/>
              </a:rPr>
              <a:t> the administrative process, </a:t>
            </a:r>
            <a:r>
              <a:rPr lang="fr-BE" dirty="0" err="1">
                <a:effectLst/>
              </a:rPr>
              <a:t>their</a:t>
            </a:r>
            <a:r>
              <a:rPr lang="fr-BE" dirty="0">
                <a:effectLst/>
              </a:rPr>
              <a:t> contribution </a:t>
            </a:r>
            <a:r>
              <a:rPr lang="fr-BE" dirty="0" err="1">
                <a:effectLst/>
              </a:rPr>
              <a:t>was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decisive</a:t>
            </a:r>
            <a:r>
              <a:rPr lang="fr-BE" dirty="0">
                <a:effectLst/>
              </a:rPr>
              <a:t> in the </a:t>
            </a:r>
            <a:r>
              <a:rPr lang="fr-BE" dirty="0" err="1">
                <a:effectLst/>
              </a:rPr>
              <a:t>development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ideas</a:t>
            </a:r>
            <a:r>
              <a:rPr lang="fr-BE" dirty="0">
                <a:effectLst/>
              </a:rPr>
              <a:t>,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project</a:t>
            </a:r>
            <a:r>
              <a:rPr lang="fr-BE" dirty="0">
                <a:effectLst/>
              </a:rPr>
              <a:t> and the </a:t>
            </a:r>
            <a:r>
              <a:rPr lang="fr-BE" dirty="0" err="1">
                <a:effectLst/>
              </a:rPr>
              <a:t>selection</a:t>
            </a:r>
            <a:r>
              <a:rPr lang="fr-BE" dirty="0">
                <a:effectLst/>
              </a:rPr>
              <a:t> of </a:t>
            </a:r>
            <a:r>
              <a:rPr lang="fr-BE" dirty="0" err="1">
                <a:effectLst/>
              </a:rPr>
              <a:t>our</a:t>
            </a:r>
            <a:r>
              <a:rPr lang="fr-BE" dirty="0">
                <a:effectLst/>
              </a:rPr>
              <a:t> </a:t>
            </a:r>
            <a:r>
              <a:rPr lang="fr-BE" dirty="0" err="1">
                <a:effectLst/>
              </a:rPr>
              <a:t>partners</a:t>
            </a:r>
            <a:r>
              <a:rPr lang="fr-BE" dirty="0">
                <a:effectLst/>
              </a:rPr>
              <a:t>.”</a:t>
            </a:r>
            <a:endParaRPr lang="fr-FR" dirty="0"/>
          </a:p>
        </p:txBody>
      </p:sp>
      <p:sp>
        <p:nvSpPr>
          <p:cNvPr id="2" name="Titre 6">
            <a:extLst>
              <a:ext uri="{FF2B5EF4-FFF2-40B4-BE49-F238E27FC236}">
                <a16:creationId xmlns:a16="http://schemas.microsoft.com/office/drawing/2014/main" id="{2CDA2ACD-87C1-F8AD-2E19-20F7F4FFA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 err="1"/>
              <a:t>Testimonials</a:t>
            </a:r>
            <a:endParaRPr lang="fr-FR" dirty="0"/>
          </a:p>
        </p:txBody>
      </p:sp>
      <p:sp>
        <p:nvSpPr>
          <p:cNvPr id="4" name="Espace réservé pour une image  3">
            <a:extLst>
              <a:ext uri="{FF2B5EF4-FFF2-40B4-BE49-F238E27FC236}">
                <a16:creationId xmlns:a16="http://schemas.microsoft.com/office/drawing/2014/main" id="{D9FD9BDB-9ED5-06B8-32E0-CAE696B2124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0" y="1982795"/>
            <a:ext cx="4032026" cy="4875206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Forme libre 5">
            <a:extLst>
              <a:ext uri="{FF2B5EF4-FFF2-40B4-BE49-F238E27FC236}">
                <a16:creationId xmlns:a16="http://schemas.microsoft.com/office/drawing/2014/main" id="{19712E53-77E1-8D85-62AC-1F29CDF3ADEB}"/>
              </a:ext>
            </a:extLst>
          </p:cNvPr>
          <p:cNvSpPr/>
          <p:nvPr userDrawn="1"/>
        </p:nvSpPr>
        <p:spPr>
          <a:xfrm rot="2700000">
            <a:off x="1010588" y="5756218"/>
            <a:ext cx="5358810" cy="2679404"/>
          </a:xfrm>
          <a:custGeom>
            <a:avLst/>
            <a:gdLst>
              <a:gd name="connsiteX0" fmla="*/ 2679405 w 5358810"/>
              <a:gd name="connsiteY0" fmla="*/ 0 h 2679404"/>
              <a:gd name="connsiteX1" fmla="*/ 5344977 w 5358810"/>
              <a:gd name="connsiteY1" fmla="*/ 2405452 h 2679404"/>
              <a:gd name="connsiteX2" fmla="*/ 5358810 w 5358810"/>
              <a:gd name="connsiteY2" fmla="*/ 2679404 h 2679404"/>
              <a:gd name="connsiteX3" fmla="*/ 0 w 5358810"/>
              <a:gd name="connsiteY3" fmla="*/ 2679404 h 2679404"/>
              <a:gd name="connsiteX4" fmla="*/ 13834 w 5358810"/>
              <a:gd name="connsiteY4" fmla="*/ 2405452 h 2679404"/>
              <a:gd name="connsiteX5" fmla="*/ 2679405 w 5358810"/>
              <a:gd name="connsiteY5" fmla="*/ 0 h 267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8810" h="2679404">
                <a:moveTo>
                  <a:pt x="2679405" y="0"/>
                </a:moveTo>
                <a:cubicBezTo>
                  <a:pt x="4066713" y="0"/>
                  <a:pt x="5207764" y="1054345"/>
                  <a:pt x="5344977" y="2405452"/>
                </a:cubicBezTo>
                <a:lnTo>
                  <a:pt x="5358810" y="2679404"/>
                </a:lnTo>
                <a:lnTo>
                  <a:pt x="0" y="2679404"/>
                </a:lnTo>
                <a:lnTo>
                  <a:pt x="13834" y="2405452"/>
                </a:lnTo>
                <a:cubicBezTo>
                  <a:pt x="151046" y="1054345"/>
                  <a:pt x="1292098" y="0"/>
                  <a:pt x="2679405" y="0"/>
                </a:cubicBezTo>
                <a:close/>
              </a:path>
            </a:pathLst>
          </a:cu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9066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° pag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C4F0281-5A80-FCBE-9CB7-07D78357A1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" y="6391222"/>
            <a:ext cx="898634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2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0DDA147E-150C-6450-57F4-AA61805518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7341" y="6391222"/>
            <a:ext cx="2824351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6190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des matiè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6">
            <a:extLst>
              <a:ext uri="{FF2B5EF4-FFF2-40B4-BE49-F238E27FC236}">
                <a16:creationId xmlns:a16="http://schemas.microsoft.com/office/drawing/2014/main" id="{2CDA2ACD-87C1-F8AD-2E19-20F7F4FFA2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Table des matières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13390ED1-FD98-A8AE-0EC5-E1C12398440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-156945" y="2040183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01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3A1537E-0451-E3F1-D012-65D916DC8DB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41664" y="2036039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25A52F43-518E-BE39-32EA-9A64832B7D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1664" y="2689028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4C9ECDB2-4FC8-4FF5-4B93-096710051A1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051728" y="2689028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15" name="Espace réservé du texte 6">
            <a:extLst>
              <a:ext uri="{FF2B5EF4-FFF2-40B4-BE49-F238E27FC236}">
                <a16:creationId xmlns:a16="http://schemas.microsoft.com/office/drawing/2014/main" id="{74C6CF5E-651E-CE4D-64A9-214583688B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03855" y="2040183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03</a:t>
            </a:r>
          </a:p>
        </p:txBody>
      </p:sp>
      <p:sp>
        <p:nvSpPr>
          <p:cNvPr id="16" name="Espace réservé du texte 11">
            <a:extLst>
              <a:ext uri="{FF2B5EF4-FFF2-40B4-BE49-F238E27FC236}">
                <a16:creationId xmlns:a16="http://schemas.microsoft.com/office/drawing/2014/main" id="{B66DA386-55BC-2A09-D327-2C7F99AEA97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02464" y="2036039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A4A4D575-2FEC-4256-13D7-EB13DC70E2F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602464" y="2689028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D9B3BC31-4BB9-3D98-C585-DFA67FC6930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12528" y="2689028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19" name="Espace réservé du texte 6">
            <a:extLst>
              <a:ext uri="{FF2B5EF4-FFF2-40B4-BE49-F238E27FC236}">
                <a16:creationId xmlns:a16="http://schemas.microsoft.com/office/drawing/2014/main" id="{05083502-04F5-BCBA-5155-B3807F6813B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72471" y="2040183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05</a:t>
            </a:r>
          </a:p>
        </p:txBody>
      </p:sp>
      <p:sp>
        <p:nvSpPr>
          <p:cNvPr id="22" name="Espace réservé du texte 11">
            <a:extLst>
              <a:ext uri="{FF2B5EF4-FFF2-40B4-BE49-F238E27FC236}">
                <a16:creationId xmlns:a16="http://schemas.microsoft.com/office/drawing/2014/main" id="{3AF94024-98A6-75DA-AB25-28FAE76D45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471080" y="2036039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26" name="Espace réservé du texte 11">
            <a:extLst>
              <a:ext uri="{FF2B5EF4-FFF2-40B4-BE49-F238E27FC236}">
                <a16:creationId xmlns:a16="http://schemas.microsoft.com/office/drawing/2014/main" id="{76F3C163-76FD-877D-EF15-8AC6C4E04B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471080" y="2689028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27" name="Espace réservé du texte 6">
            <a:extLst>
              <a:ext uri="{FF2B5EF4-FFF2-40B4-BE49-F238E27FC236}">
                <a16:creationId xmlns:a16="http://schemas.microsoft.com/office/drawing/2014/main" id="{53D047E0-9C35-EEB9-32E2-60C675BB738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-156945" y="4396521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02</a:t>
            </a:r>
          </a:p>
        </p:txBody>
      </p:sp>
      <p:sp>
        <p:nvSpPr>
          <p:cNvPr id="28" name="Espace réservé du texte 11">
            <a:extLst>
              <a:ext uri="{FF2B5EF4-FFF2-40B4-BE49-F238E27FC236}">
                <a16:creationId xmlns:a16="http://schemas.microsoft.com/office/drawing/2014/main" id="{A80C4E96-E935-C01A-5AA1-D359844A92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1664" y="4392377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29" name="Espace réservé du texte 11">
            <a:extLst>
              <a:ext uri="{FF2B5EF4-FFF2-40B4-BE49-F238E27FC236}">
                <a16:creationId xmlns:a16="http://schemas.microsoft.com/office/drawing/2014/main" id="{2D5BF83E-3BA4-481B-E9C7-68A21149CF8A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1664" y="5045366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30" name="Espace réservé du texte 11">
            <a:extLst>
              <a:ext uri="{FF2B5EF4-FFF2-40B4-BE49-F238E27FC236}">
                <a16:creationId xmlns:a16="http://schemas.microsoft.com/office/drawing/2014/main" id="{5ABA4332-0C0E-45DF-C3BF-F77A2803428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051728" y="5045366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31" name="Espace réservé du texte 6">
            <a:extLst>
              <a:ext uri="{FF2B5EF4-FFF2-40B4-BE49-F238E27FC236}">
                <a16:creationId xmlns:a16="http://schemas.microsoft.com/office/drawing/2014/main" id="{1DD3ABC7-37DB-9065-BEA7-5438B4BC0CDE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03855" y="4396521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04</a:t>
            </a:r>
          </a:p>
        </p:txBody>
      </p:sp>
      <p:sp>
        <p:nvSpPr>
          <p:cNvPr id="32" name="Espace réservé du texte 11">
            <a:extLst>
              <a:ext uri="{FF2B5EF4-FFF2-40B4-BE49-F238E27FC236}">
                <a16:creationId xmlns:a16="http://schemas.microsoft.com/office/drawing/2014/main" id="{14ED082E-C724-1128-0818-7E458CC7BD4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602464" y="4392377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33" name="Espace réservé du texte 11">
            <a:extLst>
              <a:ext uri="{FF2B5EF4-FFF2-40B4-BE49-F238E27FC236}">
                <a16:creationId xmlns:a16="http://schemas.microsoft.com/office/drawing/2014/main" id="{5DDF9848-25B7-EEEE-3E79-A678B95B707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02464" y="5045366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  <p:sp>
        <p:nvSpPr>
          <p:cNvPr id="34" name="Espace réservé du texte 11">
            <a:extLst>
              <a:ext uri="{FF2B5EF4-FFF2-40B4-BE49-F238E27FC236}">
                <a16:creationId xmlns:a16="http://schemas.microsoft.com/office/drawing/2014/main" id="{4B2759ED-3AE1-60C1-ED8F-9829FA46CDEE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12528" y="5045366"/>
            <a:ext cx="1135262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6</a:t>
            </a:r>
          </a:p>
          <a:p>
            <a:pPr lvl="1"/>
            <a:r>
              <a:rPr lang="fr-FR" dirty="0"/>
              <a:t>8</a:t>
            </a:r>
          </a:p>
          <a:p>
            <a:pPr lvl="1"/>
            <a:r>
              <a:rPr lang="fr-FR" dirty="0"/>
              <a:t>12</a:t>
            </a:r>
          </a:p>
          <a:p>
            <a:pPr lvl="1"/>
            <a:r>
              <a:rPr lang="fr-FR" dirty="0"/>
              <a:t>14</a:t>
            </a:r>
          </a:p>
          <a:p>
            <a:pPr lvl="1"/>
            <a:r>
              <a:rPr lang="fr-FR" dirty="0"/>
              <a:t>17</a:t>
            </a:r>
          </a:p>
        </p:txBody>
      </p:sp>
      <p:sp>
        <p:nvSpPr>
          <p:cNvPr id="35" name="Espace réservé du texte 6">
            <a:extLst>
              <a:ext uri="{FF2B5EF4-FFF2-40B4-BE49-F238E27FC236}">
                <a16:creationId xmlns:a16="http://schemas.microsoft.com/office/drawing/2014/main" id="{92DAA9BD-603B-F173-8BDA-EDA576188DF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72471" y="4396521"/>
            <a:ext cx="1273476" cy="673965"/>
          </a:xfrm>
          <a:prstGeom prst="rect">
            <a:avLst/>
          </a:prstGeom>
        </p:spPr>
        <p:txBody>
          <a:bodyPr/>
          <a:lstStyle>
            <a:lvl2pPr marL="457200" indent="0" algn="l">
              <a:buNone/>
              <a:defRPr sz="3800" b="1">
                <a:solidFill>
                  <a:srgbClr val="725AC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06</a:t>
            </a:r>
          </a:p>
        </p:txBody>
      </p:sp>
      <p:sp>
        <p:nvSpPr>
          <p:cNvPr id="36" name="Espace réservé du texte 11">
            <a:extLst>
              <a:ext uri="{FF2B5EF4-FFF2-40B4-BE49-F238E27FC236}">
                <a16:creationId xmlns:a16="http://schemas.microsoft.com/office/drawing/2014/main" id="{F9D9FC91-4231-A89E-FFF2-5732EF12539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471080" y="4392377"/>
            <a:ext cx="2617553" cy="500246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600" b="1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  <p:sp>
        <p:nvSpPr>
          <p:cNvPr id="37" name="Espace réservé du texte 11">
            <a:extLst>
              <a:ext uri="{FF2B5EF4-FFF2-40B4-BE49-F238E27FC236}">
                <a16:creationId xmlns:a16="http://schemas.microsoft.com/office/drawing/2014/main" id="{ADA89D10-C956-4EFE-1F1F-7117AAA606D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471080" y="5045366"/>
            <a:ext cx="1914909" cy="122845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400" b="0" i="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Our mission</a:t>
            </a:r>
          </a:p>
          <a:p>
            <a:pPr lvl="1"/>
            <a:r>
              <a:rPr lang="fr-FR" dirty="0"/>
              <a:t>Our vision</a:t>
            </a:r>
          </a:p>
          <a:p>
            <a:pPr lvl="1"/>
            <a:r>
              <a:rPr lang="fr-FR" dirty="0"/>
              <a:t>Our </a:t>
            </a:r>
            <a:r>
              <a:rPr lang="fr-FR" dirty="0" err="1"/>
              <a:t>approach</a:t>
            </a:r>
            <a:endParaRPr lang="fr-FR" dirty="0"/>
          </a:p>
          <a:p>
            <a:pPr lvl="1"/>
            <a:r>
              <a:rPr lang="fr-FR" dirty="0"/>
              <a:t>Our </a:t>
            </a:r>
            <a:r>
              <a:rPr lang="fr-FR" dirty="0" err="1"/>
              <a:t>strategy</a:t>
            </a:r>
            <a:endParaRPr lang="fr-FR" dirty="0"/>
          </a:p>
          <a:p>
            <a:pPr lvl="1"/>
            <a:r>
              <a:rPr lang="fr-FR" dirty="0"/>
              <a:t>R&amp;I </a:t>
            </a:r>
            <a:r>
              <a:rPr lang="fr-FR" dirty="0" err="1"/>
              <a:t>Projects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80632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08/09/2025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1398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38941B0-F4D5-4460-BCAD-F7E2B41A8257}" type="datetimeFigureOut">
              <a:rPr lang="fr-FR" smtClean="0"/>
              <a:t>08/09/2025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6CCC6-2BE5-4E42-96A4-D1E8E81A3D8E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0852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ini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488B1ED-6F3F-9B43-80B6-3A5A64833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9884" y="6381115"/>
            <a:ext cx="3220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>
              <a:defRPr/>
            </a:pPr>
            <a:fld id="{AB27BCF7-DA91-4A5D-9CA9-2FFAC88E7E86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" name="Title 7">
            <a:extLst>
              <a:ext uri="{FF2B5EF4-FFF2-40B4-BE49-F238E27FC236}">
                <a16:creationId xmlns:a16="http://schemas.microsoft.com/office/drawing/2014/main" id="{484D0ECD-1D7F-9646-A24D-0EA7C62E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63" y="360000"/>
            <a:ext cx="10111011" cy="384721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2500" b="0" i="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DDD12-C975-2D4A-8AD2-208081ABB1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04463" y="1104721"/>
            <a:ext cx="11783074" cy="5052933"/>
          </a:xfrm>
        </p:spPr>
        <p:txBody>
          <a:bodyPr>
            <a:noAutofit/>
          </a:bodyPr>
          <a:lstStyle>
            <a:lvl1pPr marL="180000" indent="-180000">
              <a:lnSpc>
                <a:spcPct val="100000"/>
              </a:lnSpc>
              <a:buFont typeface="Arial" panose="020B0604020202020204" pitchFamily="34" charset="0"/>
              <a:buChar char="•"/>
              <a:defRPr sz="1500" b="0" i="0">
                <a:solidFill>
                  <a:schemeClr val="accent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1pPr>
            <a:lvl2pPr marL="180000" indent="-1800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2pPr>
            <a:lvl3pPr marL="360000" indent="-180000">
              <a:lnSpc>
                <a:spcPct val="100000"/>
              </a:lnSpc>
              <a:buFont typeface="Arial" panose="020B0604020202020204" pitchFamily="34" charset="0"/>
              <a:buChar char="•"/>
              <a:defRPr sz="1500" b="0" i="0">
                <a:solidFill>
                  <a:schemeClr val="accent1"/>
                </a:solidFill>
                <a:latin typeface="Roboto Light" panose="02000000000000000000" pitchFamily="2" charset="0"/>
                <a:ea typeface="Roboto Light" panose="02000000000000000000" pitchFamily="2" charset="0"/>
              </a:defRPr>
            </a:lvl3pPr>
          </a:lstStyle>
          <a:p>
            <a:pPr lvl="0"/>
            <a:r>
              <a:rPr lang="en-GB" dirty="0"/>
              <a:t>Click to edit Master text styles</a:t>
            </a:r>
          </a:p>
          <a:p>
            <a:pPr lvl="2"/>
            <a:r>
              <a:rPr lang="en-GB" dirty="0"/>
              <a:t>Second level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D26EFF8B-79DB-174C-A5A0-6004AD06DB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7537" y="-255515"/>
            <a:ext cx="1602684" cy="1602684"/>
          </a:xfrm>
          <a:prstGeom prst="rect">
            <a:avLst/>
          </a:prstGeom>
        </p:spPr>
      </p:pic>
      <p:pic>
        <p:nvPicPr>
          <p:cNvPr id="8" name="Picture 7" descr="Icon&#10;&#10;Description automatically generated with medium confidence">
            <a:extLst>
              <a:ext uri="{FF2B5EF4-FFF2-40B4-BE49-F238E27FC236}">
                <a16:creationId xmlns:a16="http://schemas.microsoft.com/office/drawing/2014/main" id="{BD7D86BD-B61E-F745-A183-6669A1EA92C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67537" y="238850"/>
            <a:ext cx="162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2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° page purple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C4F0281-5A80-FCBE-9CB7-07D78357A1F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" y="6391222"/>
            <a:ext cx="898634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1"/>
            <a:r>
              <a:rPr lang="fr-FR" dirty="0"/>
              <a:t>2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0DDA147E-150C-6450-57F4-AA618055181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7341" y="6391222"/>
            <a:ext cx="2824351" cy="198764"/>
          </a:xfrm>
          <a:prstGeom prst="rect">
            <a:avLst/>
          </a:prstGeom>
        </p:spPr>
        <p:txBody>
          <a:bodyPr/>
          <a:lstStyle>
            <a:lvl2pPr marL="457200" indent="0">
              <a:buNone/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457200" marR="0" lvl="1" indent="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Mission, vision, </a:t>
            </a:r>
            <a:r>
              <a:rPr lang="fr-FR" dirty="0" err="1"/>
              <a:t>approach</a:t>
            </a:r>
            <a:r>
              <a:rPr lang="fr-FR" dirty="0"/>
              <a:t> &amp; </a:t>
            </a:r>
            <a:r>
              <a:rPr lang="fr-FR" dirty="0" err="1"/>
              <a:t>strategy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3521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1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>
            <a:extLst>
              <a:ext uri="{FF2B5EF4-FFF2-40B4-BE49-F238E27FC236}">
                <a16:creationId xmlns:a16="http://schemas.microsoft.com/office/drawing/2014/main" id="{EADC1376-56A7-7D3B-C030-C9BB9E436EB4}"/>
              </a:ext>
            </a:extLst>
          </p:cNvPr>
          <p:cNvSpPr>
            <a:spLocks/>
          </p:cNvSpPr>
          <p:nvPr userDrawn="1"/>
        </p:nvSpPr>
        <p:spPr>
          <a:xfrm rot="5400000">
            <a:off x="8172893" y="2838893"/>
            <a:ext cx="5358810" cy="2679404"/>
          </a:xfrm>
          <a:custGeom>
            <a:avLst/>
            <a:gdLst>
              <a:gd name="connsiteX0" fmla="*/ 2679405 w 5358810"/>
              <a:gd name="connsiteY0" fmla="*/ 0 h 2679404"/>
              <a:gd name="connsiteX1" fmla="*/ 5344977 w 5358810"/>
              <a:gd name="connsiteY1" fmla="*/ 2405452 h 2679404"/>
              <a:gd name="connsiteX2" fmla="*/ 5358810 w 5358810"/>
              <a:gd name="connsiteY2" fmla="*/ 2679404 h 2679404"/>
              <a:gd name="connsiteX3" fmla="*/ 0 w 5358810"/>
              <a:gd name="connsiteY3" fmla="*/ 2679404 h 2679404"/>
              <a:gd name="connsiteX4" fmla="*/ 13834 w 5358810"/>
              <a:gd name="connsiteY4" fmla="*/ 2405452 h 2679404"/>
              <a:gd name="connsiteX5" fmla="*/ 2679405 w 5358810"/>
              <a:gd name="connsiteY5" fmla="*/ 0 h 267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8810" h="2679404">
                <a:moveTo>
                  <a:pt x="2679405" y="0"/>
                </a:moveTo>
                <a:cubicBezTo>
                  <a:pt x="4066713" y="0"/>
                  <a:pt x="5207764" y="1054345"/>
                  <a:pt x="5344977" y="2405452"/>
                </a:cubicBezTo>
                <a:lnTo>
                  <a:pt x="5358810" y="2679404"/>
                </a:lnTo>
                <a:lnTo>
                  <a:pt x="0" y="2679404"/>
                </a:lnTo>
                <a:lnTo>
                  <a:pt x="13834" y="2405452"/>
                </a:lnTo>
                <a:cubicBezTo>
                  <a:pt x="151046" y="1054345"/>
                  <a:pt x="1292098" y="0"/>
                  <a:pt x="2679405" y="0"/>
                </a:cubicBezTo>
                <a:close/>
              </a:path>
            </a:pathLst>
          </a:custGeom>
          <a:blipFill dpi="0" rotWithShape="0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  <p:sp>
        <p:nvSpPr>
          <p:cNvPr id="13" name="Forme libre 12">
            <a:extLst>
              <a:ext uri="{FF2B5EF4-FFF2-40B4-BE49-F238E27FC236}">
                <a16:creationId xmlns:a16="http://schemas.microsoft.com/office/drawing/2014/main" id="{887D64B7-DF58-937F-119F-23DDAD32C587}"/>
              </a:ext>
            </a:extLst>
          </p:cNvPr>
          <p:cNvSpPr/>
          <p:nvPr userDrawn="1"/>
        </p:nvSpPr>
        <p:spPr>
          <a:xfrm rot="5400000">
            <a:off x="5512820" y="2838893"/>
            <a:ext cx="5358810" cy="2679404"/>
          </a:xfrm>
          <a:custGeom>
            <a:avLst/>
            <a:gdLst>
              <a:gd name="connsiteX0" fmla="*/ 2679405 w 5358810"/>
              <a:gd name="connsiteY0" fmla="*/ 0 h 2679404"/>
              <a:gd name="connsiteX1" fmla="*/ 5344977 w 5358810"/>
              <a:gd name="connsiteY1" fmla="*/ 2405452 h 2679404"/>
              <a:gd name="connsiteX2" fmla="*/ 5358810 w 5358810"/>
              <a:gd name="connsiteY2" fmla="*/ 2679404 h 2679404"/>
              <a:gd name="connsiteX3" fmla="*/ 0 w 5358810"/>
              <a:gd name="connsiteY3" fmla="*/ 2679404 h 2679404"/>
              <a:gd name="connsiteX4" fmla="*/ 13834 w 5358810"/>
              <a:gd name="connsiteY4" fmla="*/ 2405452 h 2679404"/>
              <a:gd name="connsiteX5" fmla="*/ 2679405 w 5358810"/>
              <a:gd name="connsiteY5" fmla="*/ 0 h 2679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58810" h="2679404">
                <a:moveTo>
                  <a:pt x="2679405" y="0"/>
                </a:moveTo>
                <a:cubicBezTo>
                  <a:pt x="4066713" y="0"/>
                  <a:pt x="5207764" y="1054345"/>
                  <a:pt x="5344977" y="2405452"/>
                </a:cubicBezTo>
                <a:lnTo>
                  <a:pt x="5358810" y="2679404"/>
                </a:lnTo>
                <a:lnTo>
                  <a:pt x="0" y="2679404"/>
                </a:lnTo>
                <a:lnTo>
                  <a:pt x="13834" y="2405452"/>
                </a:lnTo>
                <a:cubicBezTo>
                  <a:pt x="151046" y="1054345"/>
                  <a:pt x="1292098" y="0"/>
                  <a:pt x="2679405" y="0"/>
                </a:cubicBezTo>
                <a:close/>
              </a:path>
            </a:pathLst>
          </a:custGeom>
          <a:solidFill>
            <a:srgbClr val="5DD5AB"/>
          </a:solidFill>
          <a:ln>
            <a:solidFill>
              <a:schemeClr val="accent1">
                <a:shade val="1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fr-FR" dirty="0"/>
          </a:p>
        </p:txBody>
      </p:sp>
      <p:pic>
        <p:nvPicPr>
          <p:cNvPr id="15" name="Image 14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8F3D0028-4401-640C-EE33-7A635AC67E1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E50E07FA-224D-6125-727E-FF7B8F213E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3935" y="2649473"/>
            <a:ext cx="6478588" cy="1559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Growing a vibrant life </a:t>
            </a:r>
            <a:br>
              <a:rPr lang="en-US" dirty="0">
                <a:latin typeface="Aptos Display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science and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ecosystem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br>
              <a:rPr lang="fr-FR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Wallonia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Belgium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CF040EE1-6002-CD09-598F-00B8449246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59254" y="5145091"/>
            <a:ext cx="1801091" cy="6562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Driving </a:t>
            </a:r>
            <a:r>
              <a:rPr lang="fr-FR" dirty="0" err="1"/>
              <a:t>health</a:t>
            </a:r>
            <a:endParaRPr lang="fr-FR" dirty="0"/>
          </a:p>
          <a:p>
            <a:pPr lvl="0"/>
            <a:r>
              <a:rPr lang="fr-FR" dirty="0"/>
              <a:t>innovation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17388B4-AE68-8B9C-2B5E-7F27FEB00C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935" y="5461042"/>
            <a:ext cx="886602" cy="3403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biowin.org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33962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8F3D0028-4401-640C-EE33-7A635AC67E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19" name="Espace réservé du texte 18">
            <a:extLst>
              <a:ext uri="{FF2B5EF4-FFF2-40B4-BE49-F238E27FC236}">
                <a16:creationId xmlns:a16="http://schemas.microsoft.com/office/drawing/2014/main" id="{E50E07FA-224D-6125-727E-FF7B8F213ED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3935" y="2649473"/>
            <a:ext cx="6478588" cy="15590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Growing a vibrant life </a:t>
            </a:r>
            <a:br>
              <a:rPr lang="en-US" dirty="0">
                <a:latin typeface="Aptos Display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science and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ecosystem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br>
              <a:rPr lang="fr-FR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Wallonia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Belgium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CF040EE1-6002-CD09-598F-00B8449246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59254" y="5145091"/>
            <a:ext cx="1801091" cy="65625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/>
              <a:t>Driving </a:t>
            </a:r>
            <a:r>
              <a:rPr lang="fr-FR" dirty="0" err="1"/>
              <a:t>health</a:t>
            </a:r>
            <a:endParaRPr lang="fr-FR" dirty="0"/>
          </a:p>
          <a:p>
            <a:pPr lvl="0"/>
            <a:r>
              <a:rPr lang="fr-FR" dirty="0"/>
              <a:t>innovation</a:t>
            </a:r>
          </a:p>
        </p:txBody>
      </p:sp>
      <p:sp>
        <p:nvSpPr>
          <p:cNvPr id="23" name="Espace réservé du texte 21">
            <a:extLst>
              <a:ext uri="{FF2B5EF4-FFF2-40B4-BE49-F238E27FC236}">
                <a16:creationId xmlns:a16="http://schemas.microsoft.com/office/drawing/2014/main" id="{717388B4-AE68-8B9C-2B5E-7F27FEB00C3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935" y="5461042"/>
            <a:ext cx="886602" cy="3403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fr-FR" dirty="0" err="1"/>
              <a:t>biowin.org</a:t>
            </a:r>
            <a:endParaRPr lang="fr-FR" dirty="0"/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E6A6B34C-C85A-5DD8-644A-9E2CD234F519}"/>
              </a:ext>
            </a:extLst>
          </p:cNvPr>
          <p:cNvSpPr/>
          <p:nvPr userDrawn="1"/>
        </p:nvSpPr>
        <p:spPr>
          <a:xfrm>
            <a:off x="7475978" y="715481"/>
            <a:ext cx="6738785" cy="6738785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9681A821-C45F-ED05-F894-74AD26C3D6DE}"/>
              </a:ext>
            </a:extLst>
          </p:cNvPr>
          <p:cNvSpPr/>
          <p:nvPr userDrawn="1"/>
        </p:nvSpPr>
        <p:spPr>
          <a:xfrm>
            <a:off x="5707945" y="4711132"/>
            <a:ext cx="6738785" cy="6738785"/>
          </a:xfrm>
          <a:prstGeom prst="ellipse">
            <a:avLst/>
          </a:prstGeom>
          <a:noFill/>
          <a:ln w="79375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3A43812-0950-DD0C-E888-FF75F68386D7}"/>
              </a:ext>
            </a:extLst>
          </p:cNvPr>
          <p:cNvSpPr/>
          <p:nvPr userDrawn="1"/>
        </p:nvSpPr>
        <p:spPr>
          <a:xfrm>
            <a:off x="9161496" y="-3850977"/>
            <a:ext cx="6738785" cy="6738785"/>
          </a:xfrm>
          <a:prstGeom prst="ellipse">
            <a:avLst/>
          </a:prstGeom>
          <a:noFill/>
          <a:ln w="79375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285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1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D872EF66-3A70-1E7A-97F6-353DF307933C}"/>
              </a:ext>
            </a:extLst>
          </p:cNvPr>
          <p:cNvSpPr/>
          <p:nvPr userDrawn="1"/>
        </p:nvSpPr>
        <p:spPr>
          <a:xfrm>
            <a:off x="5943601" y="2453095"/>
            <a:ext cx="6874328" cy="687432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09DF54E4-730B-9CA9-2F8F-EA34A74DBB75}"/>
              </a:ext>
            </a:extLst>
          </p:cNvPr>
          <p:cNvSpPr/>
          <p:nvPr userDrawn="1"/>
        </p:nvSpPr>
        <p:spPr>
          <a:xfrm>
            <a:off x="7992111" y="4501605"/>
            <a:ext cx="2777308" cy="2777308"/>
          </a:xfrm>
          <a:prstGeom prst="ellipse">
            <a:avLst/>
          </a:prstGeom>
          <a:solidFill>
            <a:srgbClr val="725AC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DD26FFC-E060-0908-2E85-F221923F3644}"/>
              </a:ext>
            </a:extLst>
          </p:cNvPr>
          <p:cNvSpPr/>
          <p:nvPr userDrawn="1"/>
        </p:nvSpPr>
        <p:spPr>
          <a:xfrm>
            <a:off x="8781780" y="5298260"/>
            <a:ext cx="1203868" cy="1203868"/>
          </a:xfrm>
          <a:prstGeom prst="ellipse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3D856327-B76B-D093-F30F-CF487C3AC44D}"/>
              </a:ext>
            </a:extLst>
          </p:cNvPr>
          <p:cNvSpPr/>
          <p:nvPr userDrawn="1"/>
        </p:nvSpPr>
        <p:spPr>
          <a:xfrm>
            <a:off x="8926286" y="5452652"/>
            <a:ext cx="908958" cy="908958"/>
          </a:xfrm>
          <a:prstGeom prst="ellipse">
            <a:avLst/>
          </a:prstGeom>
          <a:noFill/>
          <a:ln>
            <a:solidFill>
              <a:srgbClr val="FCC83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B580AF15-5578-4B48-967B-EDF7F3B8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135" y="2468880"/>
            <a:ext cx="5608320" cy="681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500" b="1"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68550BD8-5771-99B7-A47E-EBC287000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50135" y="3151188"/>
            <a:ext cx="5608320" cy="1207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BE" dirty="0"/>
              <a:t>Mission, vision, </a:t>
            </a:r>
            <a:r>
              <a:rPr lang="fr-BE" dirty="0" err="1"/>
              <a:t>approach</a:t>
            </a:r>
            <a:r>
              <a:rPr lang="fr-BE" dirty="0"/>
              <a:t> &amp; </a:t>
            </a:r>
            <a:r>
              <a:rPr lang="fr-BE" dirty="0" err="1"/>
              <a:t>strategy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2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lipse 6">
            <a:extLst>
              <a:ext uri="{FF2B5EF4-FFF2-40B4-BE49-F238E27FC236}">
                <a16:creationId xmlns:a16="http://schemas.microsoft.com/office/drawing/2014/main" id="{D872EF66-3A70-1E7A-97F6-353DF307933C}"/>
              </a:ext>
            </a:extLst>
          </p:cNvPr>
          <p:cNvSpPr/>
          <p:nvPr userDrawn="1"/>
        </p:nvSpPr>
        <p:spPr>
          <a:xfrm>
            <a:off x="-1459959" y="-9226530"/>
            <a:ext cx="12174778" cy="1217477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B580AF15-5578-4B48-967B-EDF7F3B8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6499" y="3429000"/>
            <a:ext cx="5608320" cy="681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500" b="1"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68550BD8-5771-99B7-A47E-EBC287000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6499" y="4111308"/>
            <a:ext cx="5608320" cy="1207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BE" dirty="0"/>
              <a:t>Mission, vision, </a:t>
            </a:r>
            <a:r>
              <a:rPr lang="fr-BE" dirty="0" err="1"/>
              <a:t>approach</a:t>
            </a:r>
            <a:r>
              <a:rPr lang="fr-BE" dirty="0"/>
              <a:t> &amp; </a:t>
            </a:r>
            <a:r>
              <a:rPr lang="fr-BE" dirty="0" err="1"/>
              <a:t>strategy</a:t>
            </a: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F33343C-95D3-7CE3-F3F8-B5C14AA429CE}"/>
              </a:ext>
            </a:extLst>
          </p:cNvPr>
          <p:cNvSpPr/>
          <p:nvPr userDrawn="1"/>
        </p:nvSpPr>
        <p:spPr>
          <a:xfrm rot="20700000">
            <a:off x="4461163" y="6082146"/>
            <a:ext cx="9393382" cy="3150552"/>
          </a:xfrm>
          <a:prstGeom prst="rect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646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3">
    <p:bg>
      <p:bgPr>
        <a:solidFill>
          <a:srgbClr val="4403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itre 1">
            <a:extLst>
              <a:ext uri="{FF2B5EF4-FFF2-40B4-BE49-F238E27FC236}">
                <a16:creationId xmlns:a16="http://schemas.microsoft.com/office/drawing/2014/main" id="{B580AF15-5578-4B48-967B-EDF7F3B8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06499" y="3088163"/>
            <a:ext cx="5608320" cy="681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500" b="1">
                <a:solidFill>
                  <a:srgbClr val="5DD5AB"/>
                </a:solidFill>
              </a:defRPr>
            </a:lvl1pPr>
          </a:lstStyle>
          <a:p>
            <a:r>
              <a:rPr lang="fr-FR" dirty="0"/>
              <a:t>01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68550BD8-5771-99B7-A47E-EBC28700038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06499" y="3770471"/>
            <a:ext cx="5608320" cy="1207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3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BE" dirty="0"/>
              <a:t>Mission, vision, </a:t>
            </a:r>
            <a:r>
              <a:rPr lang="fr-BE" dirty="0" err="1"/>
              <a:t>approach</a:t>
            </a:r>
            <a:r>
              <a:rPr lang="fr-BE" dirty="0"/>
              <a:t> &amp; </a:t>
            </a:r>
            <a:r>
              <a:rPr lang="fr-BE" dirty="0" err="1"/>
              <a:t>strategy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C316BA7-AB37-2077-11FC-CDCD83FBF5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3755" y="1876011"/>
            <a:ext cx="7772400" cy="331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091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droit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B1AA8149-78C5-4085-0F50-1D9303186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650780"/>
            <a:ext cx="5257800" cy="499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Sous titre</a:t>
            </a:r>
          </a:p>
        </p:txBody>
      </p:sp>
      <p:sp>
        <p:nvSpPr>
          <p:cNvPr id="7" name="Titre 6">
            <a:extLst>
              <a:ext uri="{FF2B5EF4-FFF2-40B4-BE49-F238E27FC236}">
                <a16:creationId xmlns:a16="http://schemas.microsoft.com/office/drawing/2014/main" id="{B405887E-47D5-D795-C0AA-C66F61FEB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681037"/>
            <a:ext cx="6510091" cy="67396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4038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4FDDDB-191A-40C6-44AE-8DD2CDB6786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12802" y="681037"/>
            <a:ext cx="4195762" cy="437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Texte d’introduction </a:t>
            </a:r>
            <a:r>
              <a:rPr lang="fr-BE" dirty="0">
                <a:effectLst/>
                <a:latin typeface="Arial" panose="020B0604020202020204" pitchFamily="34" charset="0"/>
              </a:rPr>
              <a:t>Lorem ipsum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amet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consectetur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adipiscing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elit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sed</a:t>
            </a:r>
            <a:r>
              <a:rPr lang="fr-BE" dirty="0">
                <a:effectLst/>
                <a:latin typeface="Arial" panose="020B0604020202020204" pitchFamily="34" charset="0"/>
              </a:rPr>
              <a:t> do </a:t>
            </a:r>
            <a:r>
              <a:rPr lang="fr-BE" dirty="0" err="1">
                <a:effectLst/>
                <a:latin typeface="Arial" panose="020B0604020202020204" pitchFamily="34" charset="0"/>
              </a:rPr>
              <a:t>eiusmod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tempor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incididunt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labore</a:t>
            </a:r>
            <a:r>
              <a:rPr lang="fr-BE" dirty="0">
                <a:effectLst/>
                <a:latin typeface="Arial" panose="020B0604020202020204" pitchFamily="34" charset="0"/>
              </a:rPr>
              <a:t> et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magna </a:t>
            </a:r>
            <a:r>
              <a:rPr lang="fr-BE" dirty="0" err="1">
                <a:effectLst/>
                <a:latin typeface="Arial" panose="020B0604020202020204" pitchFamily="34" charset="0"/>
              </a:rPr>
              <a:t>aliqua</a:t>
            </a:r>
            <a:r>
              <a:rPr lang="fr-BE" dirty="0">
                <a:effectLst/>
                <a:latin typeface="Arial" panose="020B0604020202020204" pitchFamily="34" charset="0"/>
              </a:rPr>
              <a:t>. Ut </a:t>
            </a:r>
            <a:r>
              <a:rPr lang="fr-BE" dirty="0" err="1">
                <a:effectLst/>
                <a:latin typeface="Arial" panose="020B0604020202020204" pitchFamily="34" charset="0"/>
              </a:rPr>
              <a:t>enim</a:t>
            </a:r>
            <a:r>
              <a:rPr lang="fr-BE" dirty="0">
                <a:effectLst/>
                <a:latin typeface="Arial" panose="020B0604020202020204" pitchFamily="34" charset="0"/>
              </a:rPr>
              <a:t> ad </a:t>
            </a:r>
            <a:r>
              <a:rPr lang="fr-BE" dirty="0" err="1">
                <a:effectLst/>
                <a:latin typeface="Arial" panose="020B0604020202020204" pitchFamily="34" charset="0"/>
              </a:rPr>
              <a:t>minim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veniam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quis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nostrud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exercitation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ullamco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laboris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nisi</a:t>
            </a:r>
            <a:r>
              <a:rPr lang="fr-BE" dirty="0">
                <a:effectLst/>
                <a:latin typeface="Arial" panose="020B0604020202020204" pitchFamily="34" charset="0"/>
              </a:rPr>
              <a:t> ut </a:t>
            </a:r>
            <a:r>
              <a:rPr lang="fr-BE" dirty="0" err="1">
                <a:effectLst/>
                <a:latin typeface="Arial" panose="020B0604020202020204" pitchFamily="34" charset="0"/>
              </a:rPr>
              <a:t>aliquip</a:t>
            </a:r>
            <a:r>
              <a:rPr lang="fr-BE" dirty="0">
                <a:effectLst/>
                <a:latin typeface="Arial" panose="020B0604020202020204" pitchFamily="34" charset="0"/>
              </a:rPr>
              <a:t> ex </a:t>
            </a:r>
            <a:r>
              <a:rPr lang="fr-BE" dirty="0" err="1">
                <a:effectLst/>
                <a:latin typeface="Arial" panose="020B0604020202020204" pitchFamily="34" charset="0"/>
              </a:rPr>
              <a:t>ea</a:t>
            </a:r>
            <a:r>
              <a:rPr lang="fr-BE" dirty="0">
                <a:effectLst/>
                <a:latin typeface="Arial" panose="020B0604020202020204" pitchFamily="34" charset="0"/>
              </a:rPr>
              <a:t> commodo </a:t>
            </a:r>
            <a:r>
              <a:rPr lang="fr-BE" dirty="0" err="1">
                <a:effectLst/>
                <a:latin typeface="Arial" panose="020B0604020202020204" pitchFamily="34" charset="0"/>
              </a:rPr>
              <a:t>consequat</a:t>
            </a:r>
            <a:r>
              <a:rPr lang="fr-BE" dirty="0">
                <a:effectLst/>
                <a:latin typeface="Arial" panose="020B0604020202020204" pitchFamily="34" charset="0"/>
              </a:rPr>
              <a:t>. Duis </a:t>
            </a:r>
            <a:r>
              <a:rPr lang="fr-BE" dirty="0" err="1">
                <a:effectLst/>
                <a:latin typeface="Arial" panose="020B0604020202020204" pitchFamily="34" charset="0"/>
              </a:rPr>
              <a:t>aute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irure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reprehenderit</a:t>
            </a:r>
            <a:r>
              <a:rPr lang="fr-BE" dirty="0">
                <a:effectLst/>
                <a:latin typeface="Arial" panose="020B0604020202020204" pitchFamily="34" charset="0"/>
              </a:rPr>
              <a:t> in </a:t>
            </a:r>
            <a:r>
              <a:rPr lang="fr-BE" dirty="0" err="1">
                <a:effectLst/>
                <a:latin typeface="Arial" panose="020B0604020202020204" pitchFamily="34" charset="0"/>
              </a:rPr>
              <a:t>voluptate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velit</a:t>
            </a:r>
            <a:r>
              <a:rPr lang="fr-BE" dirty="0">
                <a:effectLst/>
                <a:latin typeface="Arial" panose="020B0604020202020204" pitchFamily="34" charset="0"/>
              </a:rPr>
              <a:t> esse </a:t>
            </a:r>
            <a:r>
              <a:rPr lang="fr-BE" dirty="0" err="1">
                <a:effectLst/>
                <a:latin typeface="Arial" panose="020B0604020202020204" pitchFamily="34" charset="0"/>
              </a:rPr>
              <a:t>cillum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dolore</a:t>
            </a:r>
            <a:r>
              <a:rPr lang="fr-BE" dirty="0">
                <a:effectLst/>
                <a:latin typeface="Arial" panose="020B0604020202020204" pitchFamily="34" charset="0"/>
              </a:rPr>
              <a:t> eu </a:t>
            </a:r>
            <a:r>
              <a:rPr lang="fr-BE" dirty="0" err="1">
                <a:effectLst/>
                <a:latin typeface="Arial" panose="020B0604020202020204" pitchFamily="34" charset="0"/>
              </a:rPr>
              <a:t>fugiat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nulla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pariatur</a:t>
            </a:r>
            <a:r>
              <a:rPr lang="fr-BE" dirty="0">
                <a:effectLst/>
                <a:latin typeface="Arial" panose="020B0604020202020204" pitchFamily="34" charset="0"/>
              </a:rPr>
              <a:t>. </a:t>
            </a:r>
            <a:r>
              <a:rPr lang="fr-BE" dirty="0" err="1">
                <a:effectLst/>
                <a:latin typeface="Arial" panose="020B0604020202020204" pitchFamily="34" charset="0"/>
              </a:rPr>
              <a:t>Excepteur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sint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occaecat</a:t>
            </a:r>
            <a:r>
              <a:rPr lang="fr-BE" dirty="0">
                <a:effectLst/>
                <a:latin typeface="Arial" panose="020B0604020202020204" pitchFamily="34" charset="0"/>
              </a:rPr>
              <a:t> </a:t>
            </a:r>
            <a:r>
              <a:rPr lang="fr-BE" dirty="0" err="1">
                <a:effectLst/>
                <a:latin typeface="Arial" panose="020B0604020202020204" pitchFamily="34" charset="0"/>
              </a:rPr>
              <a:t>cupidatat</a:t>
            </a:r>
            <a:r>
              <a:rPr lang="fr-BE" dirty="0">
                <a:effectLst/>
                <a:latin typeface="Arial" panose="020B0604020202020204" pitchFamily="34" charset="0"/>
              </a:rPr>
              <a:t> non </a:t>
            </a:r>
            <a:r>
              <a:rPr lang="fr-BE" dirty="0" err="1">
                <a:effectLst/>
                <a:latin typeface="Arial" panose="020B0604020202020204" pitchFamily="34" charset="0"/>
              </a:rPr>
              <a:t>proident</a:t>
            </a:r>
            <a:r>
              <a:rPr lang="fr-BE" dirty="0">
                <a:effectLst/>
                <a:latin typeface="Arial" panose="020B0604020202020204" pitchFamily="34" charset="0"/>
              </a:rPr>
              <a:t>, </a:t>
            </a:r>
            <a:r>
              <a:rPr lang="fr-BE" dirty="0" err="1">
                <a:effectLst/>
                <a:latin typeface="Arial" panose="020B0604020202020204" pitchFamily="34" charset="0"/>
              </a:rPr>
              <a:t>sunt</a:t>
            </a:r>
            <a:r>
              <a:rPr lang="fr-BE" dirty="0">
                <a:effectLst/>
                <a:latin typeface="Arial" panose="020B0604020202020204" pitchFamily="34" charset="0"/>
              </a:rPr>
              <a:t> in culpa qui officia </a:t>
            </a:r>
            <a:r>
              <a:rPr lang="fr-BE" dirty="0" err="1">
                <a:effectLst/>
                <a:latin typeface="Arial" panose="020B0604020202020204" pitchFamily="34" charset="0"/>
              </a:rPr>
              <a:t>deserunt</a:t>
            </a:r>
            <a:r>
              <a:rPr lang="fr-BE" dirty="0">
                <a:effectLst/>
                <a:latin typeface="Arial" panose="020B0604020202020204" pitchFamily="34" charset="0"/>
              </a:rPr>
              <a:t> mollit </a:t>
            </a:r>
            <a:r>
              <a:rPr lang="fr-BE" dirty="0" err="1">
                <a:effectLst/>
                <a:latin typeface="Arial" panose="020B0604020202020204" pitchFamily="34" charset="0"/>
              </a:rPr>
              <a:t>anim</a:t>
            </a:r>
            <a:r>
              <a:rPr lang="fr-BE" dirty="0">
                <a:effectLst/>
                <a:latin typeface="Arial" panose="020B0604020202020204" pitchFamily="34" charset="0"/>
              </a:rPr>
              <a:t> id est </a:t>
            </a:r>
            <a:r>
              <a:rPr lang="fr-BE" dirty="0" err="1">
                <a:effectLst/>
                <a:latin typeface="Arial" panose="020B0604020202020204" pitchFamily="34" charset="0"/>
              </a:rPr>
              <a:t>laborum</a:t>
            </a:r>
            <a:r>
              <a:rPr lang="fr-BE" dirty="0">
                <a:effectLst/>
                <a:latin typeface="Arial" panose="020B0604020202020204" pitchFamily="34" charset="0"/>
              </a:rPr>
              <a:t>.</a:t>
            </a:r>
          </a:p>
          <a:p>
            <a:pPr lvl="0"/>
            <a:endParaRPr lang="fr-FR" dirty="0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5BEA74E3-3276-AE85-FE19-5105ED677BEC}"/>
              </a:ext>
            </a:extLst>
          </p:cNvPr>
          <p:cNvSpPr/>
          <p:nvPr userDrawn="1"/>
        </p:nvSpPr>
        <p:spPr>
          <a:xfrm>
            <a:off x="-2853728" y="2868973"/>
            <a:ext cx="6874328" cy="6874328"/>
          </a:xfrm>
          <a:prstGeom prst="ellipse">
            <a:avLst/>
          </a:prstGeom>
          <a:noFill/>
          <a:ln w="76200">
            <a:solidFill>
              <a:srgbClr val="5DD5A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121973D6-FDCB-534E-350B-885EF6FF2E04}"/>
              </a:ext>
            </a:extLst>
          </p:cNvPr>
          <p:cNvSpPr/>
          <p:nvPr userDrawn="1"/>
        </p:nvSpPr>
        <p:spPr>
          <a:xfrm>
            <a:off x="845436" y="4382944"/>
            <a:ext cx="6874328" cy="6874328"/>
          </a:xfrm>
          <a:prstGeom prst="ellipse">
            <a:avLst/>
          </a:prstGeom>
          <a:noFill/>
          <a:ln w="76200">
            <a:solidFill>
              <a:srgbClr val="725AC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8282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700" r:id="rId2"/>
    <p:sldLayoutId id="2147483701" r:id="rId3"/>
    <p:sldLayoutId id="2147483656" r:id="rId4"/>
    <p:sldLayoutId id="2147483687" r:id="rId5"/>
    <p:sldLayoutId id="2147483655" r:id="rId6"/>
    <p:sldLayoutId id="2147483688" r:id="rId7"/>
    <p:sldLayoutId id="2147483689" r:id="rId8"/>
    <p:sldLayoutId id="2147483690" r:id="rId9"/>
    <p:sldLayoutId id="2147483675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86" r:id="rId18"/>
    <p:sldLayoutId id="2147483698" r:id="rId19"/>
    <p:sldLayoutId id="2147483699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6221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loic.germain@biowin.org" TargetMode="External"/><Relationship Id="rId13" Type="http://schemas.openxmlformats.org/officeDocument/2006/relationships/image" Target="../media/image16.png"/><Relationship Id="rId3" Type="http://schemas.openxmlformats.org/officeDocument/2006/relationships/hyperlink" Target="mailto:thierry.ferain@biowin.org" TargetMode="External"/><Relationship Id="rId7" Type="http://schemas.openxmlformats.org/officeDocument/2006/relationships/image" Target="../media/image12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hyperlink" Target="mailto:florence.dejaegere@biowin.org" TargetMode="External"/><Relationship Id="rId11" Type="http://schemas.openxmlformats.org/officeDocument/2006/relationships/image" Target="../media/image14.png"/><Relationship Id="rId5" Type="http://schemas.openxmlformats.org/officeDocument/2006/relationships/hyperlink" Target="mailto:gilles.fransolet@biowin.org" TargetMode="External"/><Relationship Id="rId10" Type="http://schemas.openxmlformats.org/officeDocument/2006/relationships/hyperlink" Target="mailto:thomas.louis@biowin.org" TargetMode="External"/><Relationship Id="rId4" Type="http://schemas.openxmlformats.org/officeDocument/2006/relationships/image" Target="../media/image11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oic.germain@biowin.org" TargetMode="External"/><Relationship Id="rId2" Type="http://schemas.openxmlformats.org/officeDocument/2006/relationships/hyperlink" Target="mailto:rd@biowin.org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5529E1A-2FD9-A168-5BF4-9C005E364445}"/>
              </a:ext>
            </a:extLst>
          </p:cNvPr>
          <p:cNvSpPr/>
          <p:nvPr/>
        </p:nvSpPr>
        <p:spPr>
          <a:xfrm>
            <a:off x="10384971" y="0"/>
            <a:ext cx="1807029" cy="6858000"/>
          </a:xfrm>
          <a:prstGeom prst="rect">
            <a:avLst/>
          </a:prstGeom>
          <a:solidFill>
            <a:srgbClr val="5DD5A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69891C4B-8A85-E5B7-8F77-6F137B3EB4CE}"/>
              </a:ext>
            </a:extLst>
          </p:cNvPr>
          <p:cNvSpPr txBox="1">
            <a:spLocks/>
          </p:cNvSpPr>
          <p:nvPr/>
        </p:nvSpPr>
        <p:spPr>
          <a:xfrm>
            <a:off x="372020" y="2568752"/>
            <a:ext cx="6527031" cy="1724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Growing a vibrant life </a:t>
            </a:r>
            <a:br>
              <a:rPr lang="en-US" dirty="0">
                <a:latin typeface="Aptos Display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science and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ecosystem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br>
              <a:rPr lang="fr-FR" dirty="0">
                <a:solidFill>
                  <a:schemeClr val="bg1"/>
                </a:solidFill>
                <a:latin typeface="Arial"/>
                <a:cs typeface="Arial"/>
              </a:rPr>
            </a:b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in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Wallonia</a:t>
            </a:r>
            <a:r>
              <a:rPr lang="fr-FR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dirty="0" err="1">
                <a:solidFill>
                  <a:schemeClr val="bg1"/>
                </a:solidFill>
                <a:latin typeface="Arial"/>
                <a:cs typeface="Arial"/>
              </a:rPr>
              <a:t>Belgium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12" name="Image 36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97DCF72D-50A6-21F7-38C6-EBA420A40FA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13" name="Titre 1">
            <a:extLst>
              <a:ext uri="{FF2B5EF4-FFF2-40B4-BE49-F238E27FC236}">
                <a16:creationId xmlns:a16="http://schemas.microsoft.com/office/drawing/2014/main" id="{563B18A1-1889-7412-F98A-3ABEF04C3AAD}"/>
              </a:ext>
            </a:extLst>
          </p:cNvPr>
          <p:cNvSpPr txBox="1">
            <a:spLocks/>
          </p:cNvSpPr>
          <p:nvPr/>
        </p:nvSpPr>
        <p:spPr>
          <a:xfrm>
            <a:off x="376253" y="5544521"/>
            <a:ext cx="889643" cy="2568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1200" dirty="0">
                <a:solidFill>
                  <a:schemeClr val="bg1"/>
                </a:solidFill>
                <a:latin typeface="Arial"/>
                <a:cs typeface="Arial"/>
              </a:rPr>
              <a:t>biowin.org</a:t>
            </a:r>
          </a:p>
        </p:txBody>
      </p:sp>
      <p:sp>
        <p:nvSpPr>
          <p:cNvPr id="14" name="Titre 1">
            <a:extLst>
              <a:ext uri="{FF2B5EF4-FFF2-40B4-BE49-F238E27FC236}">
                <a16:creationId xmlns:a16="http://schemas.microsoft.com/office/drawing/2014/main" id="{0EC98097-96AE-5490-D199-3D158B40D9D4}"/>
              </a:ext>
            </a:extLst>
          </p:cNvPr>
          <p:cNvSpPr txBox="1">
            <a:spLocks/>
          </p:cNvSpPr>
          <p:nvPr/>
        </p:nvSpPr>
        <p:spPr>
          <a:xfrm>
            <a:off x="4059254" y="5177544"/>
            <a:ext cx="1926810" cy="6519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Driving </a:t>
            </a:r>
            <a:r>
              <a:rPr lang="fr-FR" sz="2000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endParaRPr lang="fr-FR" sz="2000" dirty="0">
              <a:solidFill>
                <a:schemeClr val="bg1"/>
              </a:solidFill>
            </a:endParaRPr>
          </a:p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innovation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15" name="Ellipse 1">
            <a:extLst>
              <a:ext uri="{FF2B5EF4-FFF2-40B4-BE49-F238E27FC236}">
                <a16:creationId xmlns:a16="http://schemas.microsoft.com/office/drawing/2014/main" id="{447EC5A7-56AA-E742-44F0-3A9C8100A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63472" y="-1502833"/>
            <a:ext cx="5453942" cy="5587998"/>
          </a:xfrm>
          <a:prstGeom prst="ellipse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26770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Ellipse 2">
            <a:extLst>
              <a:ext uri="{FF2B5EF4-FFF2-40B4-BE49-F238E27FC236}">
                <a16:creationId xmlns:a16="http://schemas.microsoft.com/office/drawing/2014/main" id="{6CFCA06C-C4B9-8174-185D-5BF20BAD5AD2}"/>
              </a:ext>
            </a:extLst>
          </p:cNvPr>
          <p:cNvSpPr/>
          <p:nvPr/>
        </p:nvSpPr>
        <p:spPr>
          <a:xfrm>
            <a:off x="6377045" y="2919573"/>
            <a:ext cx="5453942" cy="5587998"/>
          </a:xfrm>
          <a:prstGeom prst="ellipse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b="29332"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7141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1AFC7-9C1C-B9A6-B09B-7C433AEFD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0B5421-30DB-870A-0D74-A28BFFFD8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4974138"/>
          </a:xfrm>
        </p:spPr>
        <p:txBody>
          <a:bodyPr>
            <a:normAutofit/>
          </a:bodyPr>
          <a:lstStyle/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Dans quel délai? Pour quel budget?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18B6DE8-AE25-A0FA-FFF5-77E2B0B7B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Quand? Combien?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0F575393-F83D-C438-6888-A39D63E7A45A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81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6B5C33-CCA1-C2C2-8A16-1AB4F9090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A27869D-05BC-1483-B6C0-E2755951E032}"/>
              </a:ext>
            </a:extLst>
          </p:cNvPr>
          <p:cNvSpPr/>
          <p:nvPr/>
        </p:nvSpPr>
        <p:spPr>
          <a:xfrm>
            <a:off x="-379197" y="-456613"/>
            <a:ext cx="12935413" cy="7449014"/>
          </a:xfrm>
          <a:prstGeom prst="rect">
            <a:avLst/>
          </a:prstGeom>
          <a:solidFill>
            <a:srgbClr val="5DD5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A546EBD-9237-25CB-895D-0D0A5882D9D4}"/>
              </a:ext>
            </a:extLst>
          </p:cNvPr>
          <p:cNvGrpSpPr/>
          <p:nvPr/>
        </p:nvGrpSpPr>
        <p:grpSpPr>
          <a:xfrm>
            <a:off x="4886616" y="683864"/>
            <a:ext cx="14997492" cy="5490271"/>
            <a:chOff x="-2565961" y="983887"/>
            <a:chExt cx="5834078" cy="2135735"/>
          </a:xfrm>
        </p:grpSpPr>
        <p:sp>
          <p:nvSpPr>
            <p:cNvPr id="16" name="Ellipse 8">
              <a:extLst>
                <a:ext uri="{FF2B5EF4-FFF2-40B4-BE49-F238E27FC236}">
                  <a16:creationId xmlns:a16="http://schemas.microsoft.com/office/drawing/2014/main" id="{1FDDA640-6A63-A0D2-1098-451D30BC7577}"/>
                </a:ext>
              </a:extLst>
            </p:cNvPr>
            <p:cNvSpPr/>
            <p:nvPr/>
          </p:nvSpPr>
          <p:spPr>
            <a:xfrm>
              <a:off x="-2565961" y="983890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17" name="Ellipse 9">
              <a:extLst>
                <a:ext uri="{FF2B5EF4-FFF2-40B4-BE49-F238E27FC236}">
                  <a16:creationId xmlns:a16="http://schemas.microsoft.com/office/drawing/2014/main" id="{2DCFF1A6-46E9-0781-8413-3C16FA9A1C44}"/>
                </a:ext>
              </a:extLst>
            </p:cNvPr>
            <p:cNvSpPr/>
            <p:nvPr/>
          </p:nvSpPr>
          <p:spPr>
            <a:xfrm>
              <a:off x="-2430667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18" name="Ellipse 10">
              <a:extLst>
                <a:ext uri="{FF2B5EF4-FFF2-40B4-BE49-F238E27FC236}">
                  <a16:creationId xmlns:a16="http://schemas.microsoft.com/office/drawing/2014/main" id="{AE0EE760-AECE-4B4B-7087-EFCEC42D34E7}"/>
                </a:ext>
              </a:extLst>
            </p:cNvPr>
            <p:cNvSpPr/>
            <p:nvPr/>
          </p:nvSpPr>
          <p:spPr>
            <a:xfrm>
              <a:off x="-2289556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19" name="Ellipse 11">
              <a:extLst>
                <a:ext uri="{FF2B5EF4-FFF2-40B4-BE49-F238E27FC236}">
                  <a16:creationId xmlns:a16="http://schemas.microsoft.com/office/drawing/2014/main" id="{BB0DE244-107F-A3C7-2851-7354294AE499}"/>
                </a:ext>
              </a:extLst>
            </p:cNvPr>
            <p:cNvSpPr/>
            <p:nvPr/>
          </p:nvSpPr>
          <p:spPr>
            <a:xfrm>
              <a:off x="-2148445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0" name="Ellipse 12">
              <a:extLst>
                <a:ext uri="{FF2B5EF4-FFF2-40B4-BE49-F238E27FC236}">
                  <a16:creationId xmlns:a16="http://schemas.microsoft.com/office/drawing/2014/main" id="{9F36729F-1421-0D7B-CABF-4D0D4A1AE0C8}"/>
                </a:ext>
              </a:extLst>
            </p:cNvPr>
            <p:cNvSpPr/>
            <p:nvPr/>
          </p:nvSpPr>
          <p:spPr>
            <a:xfrm>
              <a:off x="-2001517" y="983890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1" name="Ellipse 13">
              <a:extLst>
                <a:ext uri="{FF2B5EF4-FFF2-40B4-BE49-F238E27FC236}">
                  <a16:creationId xmlns:a16="http://schemas.microsoft.com/office/drawing/2014/main" id="{908C8B10-D627-4302-5114-EBB692AE680E}"/>
                </a:ext>
              </a:extLst>
            </p:cNvPr>
            <p:cNvSpPr/>
            <p:nvPr/>
          </p:nvSpPr>
          <p:spPr>
            <a:xfrm>
              <a:off x="-1866223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2" name="Ellipse 14">
              <a:extLst>
                <a:ext uri="{FF2B5EF4-FFF2-40B4-BE49-F238E27FC236}">
                  <a16:creationId xmlns:a16="http://schemas.microsoft.com/office/drawing/2014/main" id="{C697617D-927E-9F10-D9FD-3C7A06ED1C16}"/>
                </a:ext>
              </a:extLst>
            </p:cNvPr>
            <p:cNvSpPr/>
            <p:nvPr/>
          </p:nvSpPr>
          <p:spPr>
            <a:xfrm>
              <a:off x="-1725112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3" name="Ellipse 15">
              <a:extLst>
                <a:ext uri="{FF2B5EF4-FFF2-40B4-BE49-F238E27FC236}">
                  <a16:creationId xmlns:a16="http://schemas.microsoft.com/office/drawing/2014/main" id="{1272546E-1672-8E11-3D83-1D1E02B93AC1}"/>
                </a:ext>
              </a:extLst>
            </p:cNvPr>
            <p:cNvSpPr/>
            <p:nvPr/>
          </p:nvSpPr>
          <p:spPr>
            <a:xfrm>
              <a:off x="-1584001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4" name="Ellipse 16">
              <a:extLst>
                <a:ext uri="{FF2B5EF4-FFF2-40B4-BE49-F238E27FC236}">
                  <a16:creationId xmlns:a16="http://schemas.microsoft.com/office/drawing/2014/main" id="{9DC7EFD7-1510-E013-3939-55EAB4C65C5C}"/>
                </a:ext>
              </a:extLst>
            </p:cNvPr>
            <p:cNvSpPr/>
            <p:nvPr/>
          </p:nvSpPr>
          <p:spPr>
            <a:xfrm>
              <a:off x="-1437073" y="983890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5" name="Ellipse 17">
              <a:extLst>
                <a:ext uri="{FF2B5EF4-FFF2-40B4-BE49-F238E27FC236}">
                  <a16:creationId xmlns:a16="http://schemas.microsoft.com/office/drawing/2014/main" id="{FCBA45C1-7427-2794-4034-1A688A443ABF}"/>
                </a:ext>
              </a:extLst>
            </p:cNvPr>
            <p:cNvSpPr/>
            <p:nvPr/>
          </p:nvSpPr>
          <p:spPr>
            <a:xfrm>
              <a:off x="-1301779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6" name="Ellipse 18">
              <a:extLst>
                <a:ext uri="{FF2B5EF4-FFF2-40B4-BE49-F238E27FC236}">
                  <a16:creationId xmlns:a16="http://schemas.microsoft.com/office/drawing/2014/main" id="{9EA3615F-D6F7-9A44-AC4E-DF2F427197A9}"/>
                </a:ext>
              </a:extLst>
            </p:cNvPr>
            <p:cNvSpPr/>
            <p:nvPr/>
          </p:nvSpPr>
          <p:spPr>
            <a:xfrm>
              <a:off x="-1160291" y="983890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7" name="Ellipse 19">
              <a:extLst>
                <a:ext uri="{FF2B5EF4-FFF2-40B4-BE49-F238E27FC236}">
                  <a16:creationId xmlns:a16="http://schemas.microsoft.com/office/drawing/2014/main" id="{3139CE66-00AA-3C69-C858-FBE5B544BFD3}"/>
                </a:ext>
              </a:extLst>
            </p:cNvPr>
            <p:cNvSpPr/>
            <p:nvPr/>
          </p:nvSpPr>
          <p:spPr>
            <a:xfrm>
              <a:off x="-1032323" y="983889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8" name="Ellipse 20">
              <a:extLst>
                <a:ext uri="{FF2B5EF4-FFF2-40B4-BE49-F238E27FC236}">
                  <a16:creationId xmlns:a16="http://schemas.microsoft.com/office/drawing/2014/main" id="{BF97B4C7-17AB-95B2-0B0B-84882461B7B6}"/>
                </a:ext>
              </a:extLst>
            </p:cNvPr>
            <p:cNvSpPr/>
            <p:nvPr/>
          </p:nvSpPr>
          <p:spPr>
            <a:xfrm>
              <a:off x="-904354" y="983888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29" name="Ellipse 21">
              <a:extLst>
                <a:ext uri="{FF2B5EF4-FFF2-40B4-BE49-F238E27FC236}">
                  <a16:creationId xmlns:a16="http://schemas.microsoft.com/office/drawing/2014/main" id="{81AFC395-765F-F06A-A5DF-51058DE32E5D}"/>
                </a:ext>
              </a:extLst>
            </p:cNvPr>
            <p:cNvSpPr/>
            <p:nvPr/>
          </p:nvSpPr>
          <p:spPr>
            <a:xfrm>
              <a:off x="-770568" y="983887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0" name="Ellipse 22">
              <a:extLst>
                <a:ext uri="{FF2B5EF4-FFF2-40B4-BE49-F238E27FC236}">
                  <a16:creationId xmlns:a16="http://schemas.microsoft.com/office/drawing/2014/main" id="{29BF65B6-B190-870B-4671-680577E3F23C}"/>
                </a:ext>
              </a:extLst>
            </p:cNvPr>
            <p:cNvSpPr/>
            <p:nvPr/>
          </p:nvSpPr>
          <p:spPr>
            <a:xfrm>
              <a:off x="-640603" y="989706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1" name="Ellipse 23">
              <a:extLst>
                <a:ext uri="{FF2B5EF4-FFF2-40B4-BE49-F238E27FC236}">
                  <a16:creationId xmlns:a16="http://schemas.microsoft.com/office/drawing/2014/main" id="{DF67EDB0-85BE-7C4F-00F1-BFFD43E4A7E3}"/>
                </a:ext>
              </a:extLst>
            </p:cNvPr>
            <p:cNvSpPr/>
            <p:nvPr/>
          </p:nvSpPr>
          <p:spPr>
            <a:xfrm>
              <a:off x="-505309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2" name="Ellipse 24">
              <a:extLst>
                <a:ext uri="{FF2B5EF4-FFF2-40B4-BE49-F238E27FC236}">
                  <a16:creationId xmlns:a16="http://schemas.microsoft.com/office/drawing/2014/main" id="{89F16960-9CD1-D4BF-0E52-9EAB0AA68467}"/>
                </a:ext>
              </a:extLst>
            </p:cNvPr>
            <p:cNvSpPr/>
            <p:nvPr/>
          </p:nvSpPr>
          <p:spPr>
            <a:xfrm>
              <a:off x="-364198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3" name="Ellipse 25">
              <a:extLst>
                <a:ext uri="{FF2B5EF4-FFF2-40B4-BE49-F238E27FC236}">
                  <a16:creationId xmlns:a16="http://schemas.microsoft.com/office/drawing/2014/main" id="{1E83B1DF-36FD-68CB-5804-513C9ADD2862}"/>
                </a:ext>
              </a:extLst>
            </p:cNvPr>
            <p:cNvSpPr/>
            <p:nvPr/>
          </p:nvSpPr>
          <p:spPr>
            <a:xfrm>
              <a:off x="-223087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4" name="Ellipse 26">
              <a:extLst>
                <a:ext uri="{FF2B5EF4-FFF2-40B4-BE49-F238E27FC236}">
                  <a16:creationId xmlns:a16="http://schemas.microsoft.com/office/drawing/2014/main" id="{7E609AAC-A313-ADFC-2DE6-25D3FF333426}"/>
                </a:ext>
              </a:extLst>
            </p:cNvPr>
            <p:cNvSpPr/>
            <p:nvPr/>
          </p:nvSpPr>
          <p:spPr>
            <a:xfrm>
              <a:off x="-76159" y="989706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5" name="Ellipse 27">
              <a:extLst>
                <a:ext uri="{FF2B5EF4-FFF2-40B4-BE49-F238E27FC236}">
                  <a16:creationId xmlns:a16="http://schemas.microsoft.com/office/drawing/2014/main" id="{49FDAF01-4F04-3FE2-3A50-F5008270CA1E}"/>
                </a:ext>
              </a:extLst>
            </p:cNvPr>
            <p:cNvSpPr/>
            <p:nvPr/>
          </p:nvSpPr>
          <p:spPr>
            <a:xfrm>
              <a:off x="59135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6" name="Ellipse 28">
              <a:extLst>
                <a:ext uri="{FF2B5EF4-FFF2-40B4-BE49-F238E27FC236}">
                  <a16:creationId xmlns:a16="http://schemas.microsoft.com/office/drawing/2014/main" id="{6B81C6C8-D436-9D43-1404-AC6F3654BD8B}"/>
                </a:ext>
              </a:extLst>
            </p:cNvPr>
            <p:cNvSpPr/>
            <p:nvPr/>
          </p:nvSpPr>
          <p:spPr>
            <a:xfrm>
              <a:off x="200246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7" name="Ellipse 29">
              <a:extLst>
                <a:ext uri="{FF2B5EF4-FFF2-40B4-BE49-F238E27FC236}">
                  <a16:creationId xmlns:a16="http://schemas.microsoft.com/office/drawing/2014/main" id="{3FC9BCD2-8077-40C2-CCB0-55CB369AE629}"/>
                </a:ext>
              </a:extLst>
            </p:cNvPr>
            <p:cNvSpPr/>
            <p:nvPr/>
          </p:nvSpPr>
          <p:spPr>
            <a:xfrm>
              <a:off x="341357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8" name="Ellipse 30">
              <a:extLst>
                <a:ext uri="{FF2B5EF4-FFF2-40B4-BE49-F238E27FC236}">
                  <a16:creationId xmlns:a16="http://schemas.microsoft.com/office/drawing/2014/main" id="{77706DA7-BA2E-FEB6-B60D-A0534EB99F30}"/>
                </a:ext>
              </a:extLst>
            </p:cNvPr>
            <p:cNvSpPr/>
            <p:nvPr/>
          </p:nvSpPr>
          <p:spPr>
            <a:xfrm>
              <a:off x="488285" y="989706"/>
              <a:ext cx="2107510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39" name="Ellipse 31">
              <a:extLst>
                <a:ext uri="{FF2B5EF4-FFF2-40B4-BE49-F238E27FC236}">
                  <a16:creationId xmlns:a16="http://schemas.microsoft.com/office/drawing/2014/main" id="{A48E219B-B9CD-0D8D-3C54-EBA36B9C4232}"/>
                </a:ext>
              </a:extLst>
            </p:cNvPr>
            <p:cNvSpPr/>
            <p:nvPr/>
          </p:nvSpPr>
          <p:spPr>
            <a:xfrm>
              <a:off x="623579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40" name="Ellipse 32">
              <a:extLst>
                <a:ext uri="{FF2B5EF4-FFF2-40B4-BE49-F238E27FC236}">
                  <a16:creationId xmlns:a16="http://schemas.microsoft.com/office/drawing/2014/main" id="{F49523C9-2106-D7D3-AF56-34C8FA26878C}"/>
                </a:ext>
              </a:extLst>
            </p:cNvPr>
            <p:cNvSpPr/>
            <p:nvPr/>
          </p:nvSpPr>
          <p:spPr>
            <a:xfrm>
              <a:off x="765067" y="989706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41" name="Ellipse 33">
              <a:extLst>
                <a:ext uri="{FF2B5EF4-FFF2-40B4-BE49-F238E27FC236}">
                  <a16:creationId xmlns:a16="http://schemas.microsoft.com/office/drawing/2014/main" id="{C096A423-285C-4A8C-EEC8-BF0DDAFDA6A9}"/>
                </a:ext>
              </a:extLst>
            </p:cNvPr>
            <p:cNvSpPr/>
            <p:nvPr/>
          </p:nvSpPr>
          <p:spPr>
            <a:xfrm>
              <a:off x="893035" y="989705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42" name="Ellipse 34">
              <a:extLst>
                <a:ext uri="{FF2B5EF4-FFF2-40B4-BE49-F238E27FC236}">
                  <a16:creationId xmlns:a16="http://schemas.microsoft.com/office/drawing/2014/main" id="{014C60CA-048B-0060-3761-4C7EB36DF65F}"/>
                </a:ext>
              </a:extLst>
            </p:cNvPr>
            <p:cNvSpPr/>
            <p:nvPr/>
          </p:nvSpPr>
          <p:spPr>
            <a:xfrm>
              <a:off x="1021004" y="989704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  <p:sp>
          <p:nvSpPr>
            <p:cNvPr id="43" name="Ellipse 35">
              <a:extLst>
                <a:ext uri="{FF2B5EF4-FFF2-40B4-BE49-F238E27FC236}">
                  <a16:creationId xmlns:a16="http://schemas.microsoft.com/office/drawing/2014/main" id="{D7E77E56-F158-9363-6A4F-09D1CE94F892}"/>
                </a:ext>
              </a:extLst>
            </p:cNvPr>
            <p:cNvSpPr/>
            <p:nvPr/>
          </p:nvSpPr>
          <p:spPr>
            <a:xfrm>
              <a:off x="1154790" y="989703"/>
              <a:ext cx="2113327" cy="2129916"/>
            </a:xfrm>
            <a:prstGeom prst="ellipse">
              <a:avLst/>
            </a:prstGeom>
            <a:noFill/>
            <a:ln>
              <a:solidFill>
                <a:srgbClr val="9EE6CC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endParaRPr>
            </a:p>
          </p:txBody>
        </p:sp>
      </p:grp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59E70C0D-4C55-DC7E-B7E0-717DCAD5E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27BCF7-DA91-4A5D-9CA9-2FFAC88E7E86}" type="slidenum">
              <a:rPr kumimoji="0" lang="en-US" alt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B2A49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B2A49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F93CA2F0-F612-E1F9-B21F-AF778744D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668" y="2868113"/>
            <a:ext cx="3341494" cy="1360668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rgbClr val="440381"/>
                </a:solidFill>
                <a:latin typeface="Arial" panose="020B0604020202020204" pitchFamily="34" charset="0"/>
              </a:rPr>
              <a:t>Thierry Ferain</a:t>
            </a:r>
            <a:br>
              <a:rPr lang="en-US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Innovation &amp; Scientific Excellence 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</a:rPr>
              <a:t>Programme </a:t>
            </a:r>
            <a:r>
              <a:rPr lang="fr-FR" sz="1600" dirty="0" err="1">
                <a:latin typeface="Arial" panose="020B0604020202020204" pitchFamily="34" charset="0"/>
              </a:rPr>
              <a:t>Director</a:t>
            </a:r>
            <a:br>
              <a:rPr lang="fr-FR" sz="1600" dirty="0">
                <a:latin typeface="Arial" panose="020B0604020202020204" pitchFamily="34" charset="0"/>
              </a:rPr>
            </a:br>
            <a:r>
              <a:rPr lang="fr-FR" sz="1600" dirty="0">
                <a:latin typeface="Arial" panose="020B0604020202020204" pitchFamily="34" charset="0"/>
                <a:hlinkClick r:id="rId3"/>
              </a:rPr>
              <a:t>thierry.ferain@biowin.org</a:t>
            </a:r>
            <a:r>
              <a:rPr lang="fr-FR" sz="16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07A38D7A-78B0-1860-AF80-5E4BC39C3F4C}"/>
              </a:ext>
            </a:extLst>
          </p:cNvPr>
          <p:cNvSpPr txBox="1">
            <a:spLocks/>
          </p:cNvSpPr>
          <p:nvPr/>
        </p:nvSpPr>
        <p:spPr>
          <a:xfrm>
            <a:off x="372019" y="328029"/>
            <a:ext cx="5662312" cy="105762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0" i="0" u="none" strike="noStrike" kern="1200" cap="none" spc="0" normalizeH="0" baseline="0" noProof="0" dirty="0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Votre équipe Innovation &amp; Excellence Scientifique</a:t>
            </a:r>
            <a:endParaRPr kumimoji="0" lang="fr-FR" sz="3300" b="0" i="0" u="none" strike="noStrike" kern="1200" cap="none" spc="0" normalizeH="0" baseline="0" noProof="0" dirty="0">
              <a:ln>
                <a:noFill/>
              </a:ln>
              <a:solidFill>
                <a:srgbClr val="44038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Ellipse 21">
            <a:extLst>
              <a:ext uri="{FF2B5EF4-FFF2-40B4-BE49-F238E27FC236}">
                <a16:creationId xmlns:a16="http://schemas.microsoft.com/office/drawing/2014/main" id="{ECC848B6-FCD0-0350-2218-E9D35A321903}"/>
              </a:ext>
            </a:extLst>
          </p:cNvPr>
          <p:cNvSpPr/>
          <p:nvPr/>
        </p:nvSpPr>
        <p:spPr>
          <a:xfrm>
            <a:off x="461862" y="1749348"/>
            <a:ext cx="1148298" cy="1161212"/>
          </a:xfrm>
          <a:prstGeom prst="ellipse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5" name="Titre 2">
            <a:extLst>
              <a:ext uri="{FF2B5EF4-FFF2-40B4-BE49-F238E27FC236}">
                <a16:creationId xmlns:a16="http://schemas.microsoft.com/office/drawing/2014/main" id="{7E759539-DA06-48B6-6948-A626759AC09A}"/>
              </a:ext>
            </a:extLst>
          </p:cNvPr>
          <p:cNvSpPr txBox="1">
            <a:spLocks/>
          </p:cNvSpPr>
          <p:nvPr/>
        </p:nvSpPr>
        <p:spPr>
          <a:xfrm>
            <a:off x="7320265" y="5413635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Gilles Fransolet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Programme Manager R&amp;D &amp; Innovation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  <a:hlinkClick r:id="rId5"/>
              </a:rPr>
              <a:t>gilles.fransolet@biowin.org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25FC4E52-8759-3B50-D427-572528BFFE5C}"/>
              </a:ext>
            </a:extLst>
          </p:cNvPr>
          <p:cNvSpPr txBox="1">
            <a:spLocks/>
          </p:cNvSpPr>
          <p:nvPr/>
        </p:nvSpPr>
        <p:spPr>
          <a:xfrm>
            <a:off x="411964" y="5413635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Florence De Jaegere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Innovation &amp; Scientific Excellence 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Senior Programme Manager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  <a:hlinkClick r:id="rId6"/>
              </a:rPr>
              <a:t>florence.dejaegere@biowin.org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Ellipse 21">
            <a:extLst>
              <a:ext uri="{FF2B5EF4-FFF2-40B4-BE49-F238E27FC236}">
                <a16:creationId xmlns:a16="http://schemas.microsoft.com/office/drawing/2014/main" id="{3BCE21FD-6A03-362D-8B35-4EFA40DDDF23}"/>
              </a:ext>
            </a:extLst>
          </p:cNvPr>
          <p:cNvSpPr/>
          <p:nvPr/>
        </p:nvSpPr>
        <p:spPr>
          <a:xfrm>
            <a:off x="461862" y="4304188"/>
            <a:ext cx="1148298" cy="1161212"/>
          </a:xfrm>
          <a:prstGeom prst="ellipse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0779ACEA-F05E-10BC-3503-FC5FD8DB4D35}"/>
              </a:ext>
            </a:extLst>
          </p:cNvPr>
          <p:cNvSpPr txBox="1">
            <a:spLocks/>
          </p:cNvSpPr>
          <p:nvPr/>
        </p:nvSpPr>
        <p:spPr>
          <a:xfrm>
            <a:off x="3933514" y="5413635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Loïc Germain 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Innovation &amp; Scientific Excellence 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Senior Programme Manager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  <a:hlinkClick r:id="rId8"/>
              </a:rPr>
              <a:t>loic.germain@biowin.org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Roboto" pitchFamily="2" charset="0"/>
              <a:cs typeface="Arial" panose="020B0604020202020204" pitchFamily="34" charset="0"/>
            </a:endParaRPr>
          </a:p>
        </p:txBody>
      </p:sp>
      <p:sp>
        <p:nvSpPr>
          <p:cNvPr id="10" name="Ellipse 21">
            <a:extLst>
              <a:ext uri="{FF2B5EF4-FFF2-40B4-BE49-F238E27FC236}">
                <a16:creationId xmlns:a16="http://schemas.microsoft.com/office/drawing/2014/main" id="{21B2275B-C9AB-F711-94A0-4987047FE02D}"/>
              </a:ext>
            </a:extLst>
          </p:cNvPr>
          <p:cNvSpPr/>
          <p:nvPr/>
        </p:nvSpPr>
        <p:spPr>
          <a:xfrm>
            <a:off x="3974605" y="4304188"/>
            <a:ext cx="1148298" cy="1161212"/>
          </a:xfrm>
          <a:prstGeom prst="ellipse">
            <a:avLst/>
          </a:prstGeom>
          <a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45" name="Titre 2">
            <a:extLst>
              <a:ext uri="{FF2B5EF4-FFF2-40B4-BE49-F238E27FC236}">
                <a16:creationId xmlns:a16="http://schemas.microsoft.com/office/drawing/2014/main" id="{F655AAC7-551C-125A-C793-9D3850D4387C}"/>
              </a:ext>
            </a:extLst>
          </p:cNvPr>
          <p:cNvSpPr txBox="1">
            <a:spLocks/>
          </p:cNvSpPr>
          <p:nvPr/>
        </p:nvSpPr>
        <p:spPr>
          <a:xfrm>
            <a:off x="3932698" y="2868113"/>
            <a:ext cx="3341494" cy="1360668"/>
          </a:xfr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500" b="0" i="0" kern="1200">
                <a:solidFill>
                  <a:schemeClr val="tx1"/>
                </a:solidFill>
                <a:latin typeface="Roboto" pitchFamily="2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440381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Thomas Louis</a:t>
            </a:r>
            <a:b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Head of Innovation &amp; Scientific Excellence</a:t>
            </a:r>
            <a:b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</a:b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  <a:hlinkClick r:id="rId10"/>
              </a:rPr>
              <a:t>thomas.louis@biowin.org</a:t>
            </a: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6" name="Ellipse 21">
            <a:extLst>
              <a:ext uri="{FF2B5EF4-FFF2-40B4-BE49-F238E27FC236}">
                <a16:creationId xmlns:a16="http://schemas.microsoft.com/office/drawing/2014/main" id="{34714B2B-DCCC-0B7B-A2AB-537BFCD341B6}"/>
              </a:ext>
            </a:extLst>
          </p:cNvPr>
          <p:cNvSpPr/>
          <p:nvPr/>
        </p:nvSpPr>
        <p:spPr>
          <a:xfrm>
            <a:off x="3975744" y="1749348"/>
            <a:ext cx="1148298" cy="1161212"/>
          </a:xfrm>
          <a:prstGeom prst="ellipse">
            <a:avLst/>
          </a:prstGeom>
          <a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1AC56E7-8606-EFE9-8F07-F9A3ABACCDD7}"/>
              </a:ext>
            </a:extLst>
          </p:cNvPr>
          <p:cNvGrpSpPr/>
          <p:nvPr/>
        </p:nvGrpSpPr>
        <p:grpSpPr>
          <a:xfrm>
            <a:off x="1692261" y="2164278"/>
            <a:ext cx="1899565" cy="288905"/>
            <a:chOff x="1197592" y="2217758"/>
            <a:chExt cx="1899565" cy="288905"/>
          </a:xfrm>
        </p:grpSpPr>
        <p:sp>
          <p:nvSpPr>
            <p:cNvPr id="57" name="Rectangle: Rounded Corners 56">
              <a:extLst>
                <a:ext uri="{FF2B5EF4-FFF2-40B4-BE49-F238E27FC236}">
                  <a16:creationId xmlns:a16="http://schemas.microsoft.com/office/drawing/2014/main" id="{56EAEA50-376C-8B55-1C27-6FAAF6303F78}"/>
                </a:ext>
              </a:extLst>
            </p:cNvPr>
            <p:cNvSpPr/>
            <p:nvPr/>
          </p:nvSpPr>
          <p:spPr>
            <a:xfrm>
              <a:off x="1197592" y="2218210"/>
              <a:ext cx="600426" cy="288000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ATMP</a:t>
              </a:r>
            </a:p>
          </p:txBody>
        </p: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3F70D3A2-F0F7-FD66-600B-172061398D12}"/>
                </a:ext>
              </a:extLst>
            </p:cNvPr>
            <p:cNvSpPr/>
            <p:nvPr/>
          </p:nvSpPr>
          <p:spPr>
            <a:xfrm>
              <a:off x="1837101" y="2217758"/>
              <a:ext cx="1260056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Biomanufacturing</a:t>
              </a:r>
            </a:p>
          </p:txBody>
        </p:sp>
      </p:grpSp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9F5AAAE9-9EF2-F586-EA2A-0CF9EEE2B9C8}"/>
              </a:ext>
            </a:extLst>
          </p:cNvPr>
          <p:cNvSpPr/>
          <p:nvPr/>
        </p:nvSpPr>
        <p:spPr>
          <a:xfrm>
            <a:off x="8776814" y="4737792"/>
            <a:ext cx="1248869" cy="288905"/>
          </a:xfrm>
          <a:prstGeom prst="roundRect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Nuclear Medicine</a:t>
            </a:r>
          </a:p>
        </p:txBody>
      </p:sp>
      <p:sp>
        <p:nvSpPr>
          <p:cNvPr id="65" name="Rectangle: Rounded Corners 64">
            <a:extLst>
              <a:ext uri="{FF2B5EF4-FFF2-40B4-BE49-F238E27FC236}">
                <a16:creationId xmlns:a16="http://schemas.microsoft.com/office/drawing/2014/main" id="{B219CBD7-4C83-FFB2-0AFC-742D7F6084C1}"/>
              </a:ext>
            </a:extLst>
          </p:cNvPr>
          <p:cNvSpPr/>
          <p:nvPr/>
        </p:nvSpPr>
        <p:spPr>
          <a:xfrm>
            <a:off x="5261337" y="2185501"/>
            <a:ext cx="920302" cy="288905"/>
          </a:xfrm>
          <a:prstGeom prst="roundRect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Health Data</a:t>
            </a:r>
          </a:p>
        </p:txBody>
      </p:sp>
      <p:sp>
        <p:nvSpPr>
          <p:cNvPr id="66" name="Rectangle: Rounded Corners 65">
            <a:extLst>
              <a:ext uri="{FF2B5EF4-FFF2-40B4-BE49-F238E27FC236}">
                <a16:creationId xmlns:a16="http://schemas.microsoft.com/office/drawing/2014/main" id="{DB302C21-79FA-03B2-11A8-C0E91F9F801D}"/>
              </a:ext>
            </a:extLst>
          </p:cNvPr>
          <p:cNvSpPr/>
          <p:nvPr/>
        </p:nvSpPr>
        <p:spPr>
          <a:xfrm>
            <a:off x="1713430" y="4740794"/>
            <a:ext cx="600426" cy="288000"/>
          </a:xfrm>
          <a:prstGeom prst="roundRect">
            <a:avLst/>
          </a:prstGeom>
          <a:solidFill>
            <a:srgbClr val="44038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ATMP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401EE80F-0581-CA35-E69B-A476EDE5CC74}"/>
              </a:ext>
            </a:extLst>
          </p:cNvPr>
          <p:cNvGrpSpPr/>
          <p:nvPr/>
        </p:nvGrpSpPr>
        <p:grpSpPr>
          <a:xfrm>
            <a:off x="5243585" y="4739889"/>
            <a:ext cx="2054111" cy="289810"/>
            <a:chOff x="4738760" y="4739889"/>
            <a:chExt cx="2054111" cy="289810"/>
          </a:xfrm>
        </p:grpSpPr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76B4882C-BF61-1256-F32D-B9602598F9A0}"/>
                </a:ext>
              </a:extLst>
            </p:cNvPr>
            <p:cNvSpPr/>
            <p:nvPr/>
          </p:nvSpPr>
          <p:spPr>
            <a:xfrm>
              <a:off x="4738760" y="4740794"/>
              <a:ext cx="741651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Medtech</a:t>
              </a:r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BA9AB9F2-B3B9-A99E-E252-010F0B562742}"/>
                </a:ext>
              </a:extLst>
            </p:cNvPr>
            <p:cNvSpPr/>
            <p:nvPr/>
          </p:nvSpPr>
          <p:spPr>
            <a:xfrm>
              <a:off x="5544002" y="4739889"/>
              <a:ext cx="1248869" cy="288905"/>
            </a:xfrm>
            <a:prstGeom prst="roundRect">
              <a:avLst/>
            </a:prstGeom>
            <a:solidFill>
              <a:srgbClr val="44038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Nuclear Medicine</a:t>
              </a:r>
            </a:p>
          </p:txBody>
        </p:sp>
      </p:grpSp>
      <p:pic>
        <p:nvPicPr>
          <p:cNvPr id="14" name="Picture 13" descr="A person smiling in a blue sweater&#10;&#10;AI-generated content may be incorrect.">
            <a:extLst>
              <a:ext uri="{FF2B5EF4-FFF2-40B4-BE49-F238E27FC236}">
                <a16:creationId xmlns:a16="http://schemas.microsoft.com/office/drawing/2014/main" id="{565CB9EA-AABB-30CB-783F-3CE347819197}"/>
              </a:ext>
            </a:extLst>
          </p:cNvPr>
          <p:cNvPicPr>
            <a:picLocks noChangeAspect="1"/>
          </p:cNvPicPr>
          <p:nvPr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7145" y="4359577"/>
            <a:ext cx="1214953" cy="1199766"/>
          </a:xfrm>
          <a:prstGeom prst="ellipse">
            <a:avLst/>
          </a:prstGeom>
          <a:blipFill>
            <a:blip r:embed="rId1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440381"/>
            </a:solidFill>
          </a:ln>
        </p:spPr>
      </p:pic>
    </p:spTree>
    <p:extLst>
      <p:ext uri="{BB962C8B-B14F-4D97-AF65-F5344CB8AC3E}">
        <p14:creationId xmlns:p14="http://schemas.microsoft.com/office/powerpoint/2010/main" val="2253240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Une image contenant Police, Graphique, texte, graphisme&#10;&#10;Description générée automatiquement">
            <a:extLst>
              <a:ext uri="{FF2B5EF4-FFF2-40B4-BE49-F238E27FC236}">
                <a16:creationId xmlns:a16="http://schemas.microsoft.com/office/drawing/2014/main" id="{47DD877E-34F2-5D0E-EEC5-0A29A279A0D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586" y="439774"/>
            <a:ext cx="1801091" cy="434068"/>
          </a:xfrm>
          <a:prstGeom prst="rect">
            <a:avLst/>
          </a:prstGeom>
        </p:spPr>
      </p:pic>
      <p:sp>
        <p:nvSpPr>
          <p:cNvPr id="5" name="Titre 1">
            <a:extLst>
              <a:ext uri="{FF2B5EF4-FFF2-40B4-BE49-F238E27FC236}">
                <a16:creationId xmlns:a16="http://schemas.microsoft.com/office/drawing/2014/main" id="{94B2C9C6-A5A4-82A6-2ED5-DF36572388EF}"/>
              </a:ext>
            </a:extLst>
          </p:cNvPr>
          <p:cNvSpPr txBox="1">
            <a:spLocks/>
          </p:cNvSpPr>
          <p:nvPr/>
        </p:nvSpPr>
        <p:spPr>
          <a:xfrm>
            <a:off x="1837285" y="2374796"/>
            <a:ext cx="6527031" cy="1724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fr-FR" dirty="0">
                <a:solidFill>
                  <a:schemeClr val="bg1"/>
                </a:solidFill>
              </a:rPr>
              <a:t>Merci ! 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E71600E7-E991-9533-F450-87C18EF7D169}"/>
              </a:ext>
            </a:extLst>
          </p:cNvPr>
          <p:cNvSpPr txBox="1">
            <a:spLocks/>
          </p:cNvSpPr>
          <p:nvPr/>
        </p:nvSpPr>
        <p:spPr>
          <a:xfrm>
            <a:off x="9837834" y="5593873"/>
            <a:ext cx="1926810" cy="6519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Driving </a:t>
            </a:r>
            <a:r>
              <a:rPr lang="fr-FR" sz="2000" dirty="0" err="1">
                <a:solidFill>
                  <a:schemeClr val="bg1"/>
                </a:solidFill>
                <a:latin typeface="Arial"/>
                <a:cs typeface="Arial"/>
              </a:rPr>
              <a:t>health</a:t>
            </a:r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 </a:t>
            </a:r>
            <a:endParaRPr lang="fr-FR" sz="2000" dirty="0">
              <a:solidFill>
                <a:schemeClr val="bg1"/>
              </a:solidFill>
            </a:endParaRPr>
          </a:p>
          <a:p>
            <a:pPr algn="l"/>
            <a:r>
              <a:rPr lang="fr-FR" sz="2000" dirty="0">
                <a:solidFill>
                  <a:schemeClr val="bg1"/>
                </a:solidFill>
                <a:latin typeface="Arial"/>
                <a:cs typeface="Arial"/>
              </a:rPr>
              <a:t>innovation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7" name="Ellipse 31">
            <a:extLst>
              <a:ext uri="{FF2B5EF4-FFF2-40B4-BE49-F238E27FC236}">
                <a16:creationId xmlns:a16="http://schemas.microsoft.com/office/drawing/2014/main" id="{3EA4B1A9-EF70-5AD5-2D80-237C2D8B0F5C}"/>
              </a:ext>
            </a:extLst>
          </p:cNvPr>
          <p:cNvSpPr/>
          <p:nvPr/>
        </p:nvSpPr>
        <p:spPr>
          <a:xfrm>
            <a:off x="6579031" y="873844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llipse 41">
            <a:extLst>
              <a:ext uri="{FF2B5EF4-FFF2-40B4-BE49-F238E27FC236}">
                <a16:creationId xmlns:a16="http://schemas.microsoft.com/office/drawing/2014/main" id="{64354DC1-03E7-FF69-C65C-7E1238081C92}"/>
              </a:ext>
            </a:extLst>
          </p:cNvPr>
          <p:cNvSpPr/>
          <p:nvPr/>
        </p:nvSpPr>
        <p:spPr>
          <a:xfrm>
            <a:off x="6711333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43">
            <a:extLst>
              <a:ext uri="{FF2B5EF4-FFF2-40B4-BE49-F238E27FC236}">
                <a16:creationId xmlns:a16="http://schemas.microsoft.com/office/drawing/2014/main" id="{101A07EF-EDD9-7865-6901-4C97337C16FE}"/>
              </a:ext>
            </a:extLst>
          </p:cNvPr>
          <p:cNvSpPr/>
          <p:nvPr/>
        </p:nvSpPr>
        <p:spPr>
          <a:xfrm>
            <a:off x="6852444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llipse 44">
            <a:extLst>
              <a:ext uri="{FF2B5EF4-FFF2-40B4-BE49-F238E27FC236}">
                <a16:creationId xmlns:a16="http://schemas.microsoft.com/office/drawing/2014/main" id="{1C7E9F58-E1D8-613A-E936-B400863D3005}"/>
              </a:ext>
            </a:extLst>
          </p:cNvPr>
          <p:cNvSpPr/>
          <p:nvPr/>
        </p:nvSpPr>
        <p:spPr>
          <a:xfrm>
            <a:off x="6993555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45">
            <a:extLst>
              <a:ext uri="{FF2B5EF4-FFF2-40B4-BE49-F238E27FC236}">
                <a16:creationId xmlns:a16="http://schemas.microsoft.com/office/drawing/2014/main" id="{62622EDA-137E-2BA5-BCDE-EBD2D3684B8B}"/>
              </a:ext>
            </a:extLst>
          </p:cNvPr>
          <p:cNvSpPr/>
          <p:nvPr/>
        </p:nvSpPr>
        <p:spPr>
          <a:xfrm>
            <a:off x="7143475" y="873844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llipse 46">
            <a:extLst>
              <a:ext uri="{FF2B5EF4-FFF2-40B4-BE49-F238E27FC236}">
                <a16:creationId xmlns:a16="http://schemas.microsoft.com/office/drawing/2014/main" id="{99CA0A7F-F375-EC6D-384C-9029BA9F8461}"/>
              </a:ext>
            </a:extLst>
          </p:cNvPr>
          <p:cNvSpPr/>
          <p:nvPr/>
        </p:nvSpPr>
        <p:spPr>
          <a:xfrm>
            <a:off x="7275777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47">
            <a:extLst>
              <a:ext uri="{FF2B5EF4-FFF2-40B4-BE49-F238E27FC236}">
                <a16:creationId xmlns:a16="http://schemas.microsoft.com/office/drawing/2014/main" id="{01D82B38-FDC8-6689-5F91-2BBD50811149}"/>
              </a:ext>
            </a:extLst>
          </p:cNvPr>
          <p:cNvSpPr/>
          <p:nvPr/>
        </p:nvSpPr>
        <p:spPr>
          <a:xfrm>
            <a:off x="7416888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48">
            <a:extLst>
              <a:ext uri="{FF2B5EF4-FFF2-40B4-BE49-F238E27FC236}">
                <a16:creationId xmlns:a16="http://schemas.microsoft.com/office/drawing/2014/main" id="{76419F56-A4C2-93E5-E077-4B857D7CE935}"/>
              </a:ext>
            </a:extLst>
          </p:cNvPr>
          <p:cNvSpPr/>
          <p:nvPr/>
        </p:nvSpPr>
        <p:spPr>
          <a:xfrm>
            <a:off x="7557999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49">
            <a:extLst>
              <a:ext uri="{FF2B5EF4-FFF2-40B4-BE49-F238E27FC236}">
                <a16:creationId xmlns:a16="http://schemas.microsoft.com/office/drawing/2014/main" id="{5C00EB72-C474-674D-2FCD-7FD32C474FC6}"/>
              </a:ext>
            </a:extLst>
          </p:cNvPr>
          <p:cNvSpPr/>
          <p:nvPr/>
        </p:nvSpPr>
        <p:spPr>
          <a:xfrm>
            <a:off x="7707919" y="873844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50">
            <a:extLst>
              <a:ext uri="{FF2B5EF4-FFF2-40B4-BE49-F238E27FC236}">
                <a16:creationId xmlns:a16="http://schemas.microsoft.com/office/drawing/2014/main" id="{C1E565C5-6C39-6F59-9D6E-976CA150ACDC}"/>
              </a:ext>
            </a:extLst>
          </p:cNvPr>
          <p:cNvSpPr/>
          <p:nvPr/>
        </p:nvSpPr>
        <p:spPr>
          <a:xfrm>
            <a:off x="7840221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51">
            <a:extLst>
              <a:ext uri="{FF2B5EF4-FFF2-40B4-BE49-F238E27FC236}">
                <a16:creationId xmlns:a16="http://schemas.microsoft.com/office/drawing/2014/main" id="{C0105723-5F9E-6ACE-FA26-EA36F37E38A6}"/>
              </a:ext>
            </a:extLst>
          </p:cNvPr>
          <p:cNvSpPr/>
          <p:nvPr/>
        </p:nvSpPr>
        <p:spPr>
          <a:xfrm>
            <a:off x="7981709" y="873845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52">
            <a:extLst>
              <a:ext uri="{FF2B5EF4-FFF2-40B4-BE49-F238E27FC236}">
                <a16:creationId xmlns:a16="http://schemas.microsoft.com/office/drawing/2014/main" id="{822B9A5C-B4AD-2DD0-573B-5611B13D85C9}"/>
              </a:ext>
            </a:extLst>
          </p:cNvPr>
          <p:cNvSpPr/>
          <p:nvPr/>
        </p:nvSpPr>
        <p:spPr>
          <a:xfrm>
            <a:off x="8109677" y="873844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54">
            <a:extLst>
              <a:ext uri="{FF2B5EF4-FFF2-40B4-BE49-F238E27FC236}">
                <a16:creationId xmlns:a16="http://schemas.microsoft.com/office/drawing/2014/main" id="{AC5B6906-060E-82F4-E936-D3F79FC26703}"/>
              </a:ext>
            </a:extLst>
          </p:cNvPr>
          <p:cNvSpPr/>
          <p:nvPr/>
        </p:nvSpPr>
        <p:spPr>
          <a:xfrm>
            <a:off x="8237646" y="873843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55">
            <a:extLst>
              <a:ext uri="{FF2B5EF4-FFF2-40B4-BE49-F238E27FC236}">
                <a16:creationId xmlns:a16="http://schemas.microsoft.com/office/drawing/2014/main" id="{3D9CDDBB-E38E-75AF-2C70-90D2A2AAC9E7}"/>
              </a:ext>
            </a:extLst>
          </p:cNvPr>
          <p:cNvSpPr/>
          <p:nvPr/>
        </p:nvSpPr>
        <p:spPr>
          <a:xfrm>
            <a:off x="8371432" y="873842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56">
            <a:extLst>
              <a:ext uri="{FF2B5EF4-FFF2-40B4-BE49-F238E27FC236}">
                <a16:creationId xmlns:a16="http://schemas.microsoft.com/office/drawing/2014/main" id="{5ED2041F-F77C-B241-00A0-2953C40C3B21}"/>
              </a:ext>
            </a:extLst>
          </p:cNvPr>
          <p:cNvSpPr/>
          <p:nvPr/>
        </p:nvSpPr>
        <p:spPr>
          <a:xfrm>
            <a:off x="8504389" y="879660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57">
            <a:extLst>
              <a:ext uri="{FF2B5EF4-FFF2-40B4-BE49-F238E27FC236}">
                <a16:creationId xmlns:a16="http://schemas.microsoft.com/office/drawing/2014/main" id="{DAB478AC-54AC-2CB2-D818-A87EADAA51BE}"/>
              </a:ext>
            </a:extLst>
          </p:cNvPr>
          <p:cNvSpPr/>
          <p:nvPr/>
        </p:nvSpPr>
        <p:spPr>
          <a:xfrm>
            <a:off x="8636691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61">
            <a:extLst>
              <a:ext uri="{FF2B5EF4-FFF2-40B4-BE49-F238E27FC236}">
                <a16:creationId xmlns:a16="http://schemas.microsoft.com/office/drawing/2014/main" id="{0E2DC885-F95F-04F1-5F3F-B0056F60DFF5}"/>
              </a:ext>
            </a:extLst>
          </p:cNvPr>
          <p:cNvSpPr/>
          <p:nvPr/>
        </p:nvSpPr>
        <p:spPr>
          <a:xfrm>
            <a:off x="8777802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Ellipse 62">
            <a:extLst>
              <a:ext uri="{FF2B5EF4-FFF2-40B4-BE49-F238E27FC236}">
                <a16:creationId xmlns:a16="http://schemas.microsoft.com/office/drawing/2014/main" id="{7BCC6EE5-A5AC-F8E2-AEA3-343055D3CFFD}"/>
              </a:ext>
            </a:extLst>
          </p:cNvPr>
          <p:cNvSpPr/>
          <p:nvPr/>
        </p:nvSpPr>
        <p:spPr>
          <a:xfrm>
            <a:off x="8918913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63">
            <a:extLst>
              <a:ext uri="{FF2B5EF4-FFF2-40B4-BE49-F238E27FC236}">
                <a16:creationId xmlns:a16="http://schemas.microsoft.com/office/drawing/2014/main" id="{BAE6BDCA-F30F-7C38-B8C2-60640D44AFD9}"/>
              </a:ext>
            </a:extLst>
          </p:cNvPr>
          <p:cNvSpPr/>
          <p:nvPr/>
        </p:nvSpPr>
        <p:spPr>
          <a:xfrm>
            <a:off x="9068833" y="879660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llipse 64">
            <a:extLst>
              <a:ext uri="{FF2B5EF4-FFF2-40B4-BE49-F238E27FC236}">
                <a16:creationId xmlns:a16="http://schemas.microsoft.com/office/drawing/2014/main" id="{6ADB0821-599B-A92D-3995-FF32EF30B45E}"/>
              </a:ext>
            </a:extLst>
          </p:cNvPr>
          <p:cNvSpPr/>
          <p:nvPr/>
        </p:nvSpPr>
        <p:spPr>
          <a:xfrm>
            <a:off x="9201135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65">
            <a:extLst>
              <a:ext uri="{FF2B5EF4-FFF2-40B4-BE49-F238E27FC236}">
                <a16:creationId xmlns:a16="http://schemas.microsoft.com/office/drawing/2014/main" id="{361449E0-5218-56DC-275E-15DDBD102E5E}"/>
              </a:ext>
            </a:extLst>
          </p:cNvPr>
          <p:cNvSpPr/>
          <p:nvPr/>
        </p:nvSpPr>
        <p:spPr>
          <a:xfrm>
            <a:off x="9342246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70">
            <a:extLst>
              <a:ext uri="{FF2B5EF4-FFF2-40B4-BE49-F238E27FC236}">
                <a16:creationId xmlns:a16="http://schemas.microsoft.com/office/drawing/2014/main" id="{4569502A-5A9D-9058-1637-ABB162EDBFDF}"/>
              </a:ext>
            </a:extLst>
          </p:cNvPr>
          <p:cNvSpPr/>
          <p:nvPr/>
        </p:nvSpPr>
        <p:spPr>
          <a:xfrm>
            <a:off x="9483357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80">
            <a:extLst>
              <a:ext uri="{FF2B5EF4-FFF2-40B4-BE49-F238E27FC236}">
                <a16:creationId xmlns:a16="http://schemas.microsoft.com/office/drawing/2014/main" id="{7881F222-48D7-E8EC-F052-E3165D4D6D3E}"/>
              </a:ext>
            </a:extLst>
          </p:cNvPr>
          <p:cNvSpPr/>
          <p:nvPr/>
        </p:nvSpPr>
        <p:spPr>
          <a:xfrm>
            <a:off x="9633277" y="879660"/>
            <a:ext cx="3191400" cy="3225329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82">
            <a:extLst>
              <a:ext uri="{FF2B5EF4-FFF2-40B4-BE49-F238E27FC236}">
                <a16:creationId xmlns:a16="http://schemas.microsoft.com/office/drawing/2014/main" id="{41883B0B-EAF4-5F9D-410F-515370E145CF}"/>
              </a:ext>
            </a:extLst>
          </p:cNvPr>
          <p:cNvSpPr/>
          <p:nvPr/>
        </p:nvSpPr>
        <p:spPr>
          <a:xfrm>
            <a:off x="9765579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Ellipse 83">
            <a:extLst>
              <a:ext uri="{FF2B5EF4-FFF2-40B4-BE49-F238E27FC236}">
                <a16:creationId xmlns:a16="http://schemas.microsoft.com/office/drawing/2014/main" id="{1214AF6C-2871-6632-5166-D3871771A7C6}"/>
              </a:ext>
            </a:extLst>
          </p:cNvPr>
          <p:cNvSpPr/>
          <p:nvPr/>
        </p:nvSpPr>
        <p:spPr>
          <a:xfrm>
            <a:off x="9907067" y="879661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Ellipse 84">
            <a:extLst>
              <a:ext uri="{FF2B5EF4-FFF2-40B4-BE49-F238E27FC236}">
                <a16:creationId xmlns:a16="http://schemas.microsoft.com/office/drawing/2014/main" id="{E5A7E9BD-0875-71EE-D644-D4833472D5C3}"/>
              </a:ext>
            </a:extLst>
          </p:cNvPr>
          <p:cNvSpPr/>
          <p:nvPr/>
        </p:nvSpPr>
        <p:spPr>
          <a:xfrm>
            <a:off x="10035035" y="879660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Ellipse 85">
            <a:extLst>
              <a:ext uri="{FF2B5EF4-FFF2-40B4-BE49-F238E27FC236}">
                <a16:creationId xmlns:a16="http://schemas.microsoft.com/office/drawing/2014/main" id="{A333B164-4714-5EE3-0F97-333C7E93BBDD}"/>
              </a:ext>
            </a:extLst>
          </p:cNvPr>
          <p:cNvSpPr/>
          <p:nvPr/>
        </p:nvSpPr>
        <p:spPr>
          <a:xfrm>
            <a:off x="10163004" y="879659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Ellipse 86">
            <a:extLst>
              <a:ext uri="{FF2B5EF4-FFF2-40B4-BE49-F238E27FC236}">
                <a16:creationId xmlns:a16="http://schemas.microsoft.com/office/drawing/2014/main" id="{A0F3C2B8-286F-3EA9-7ABC-C64FBCFFEE52}"/>
              </a:ext>
            </a:extLst>
          </p:cNvPr>
          <p:cNvSpPr/>
          <p:nvPr/>
        </p:nvSpPr>
        <p:spPr>
          <a:xfrm>
            <a:off x="10296790" y="879658"/>
            <a:ext cx="3200209" cy="3225330"/>
          </a:xfrm>
          <a:prstGeom prst="ellipse">
            <a:avLst/>
          </a:prstGeom>
          <a:noFill/>
          <a:ln>
            <a:solidFill>
              <a:srgbClr val="5ED5A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88" descr="Une image contenant Graphique, symbole, Police, ligne&#10;&#10;Description générée automatiquement">
            <a:extLst>
              <a:ext uri="{FF2B5EF4-FFF2-40B4-BE49-F238E27FC236}">
                <a16:creationId xmlns:a16="http://schemas.microsoft.com/office/drawing/2014/main" id="{AA304447-BD6A-CAE3-5699-1DAC682D6D4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81279" y="3850482"/>
            <a:ext cx="292075" cy="292075"/>
          </a:xfrm>
          <a:prstGeom prst="rect">
            <a:avLst/>
          </a:prstGeom>
        </p:spPr>
      </p:pic>
      <p:pic>
        <p:nvPicPr>
          <p:cNvPr id="36" name="Image 90" descr="Une image contenant logo, symbole, Graphique, blanc&#10;&#10;Description générée automatiquement">
            <a:extLst>
              <a:ext uri="{FF2B5EF4-FFF2-40B4-BE49-F238E27FC236}">
                <a16:creationId xmlns:a16="http://schemas.microsoft.com/office/drawing/2014/main" id="{B67F6DED-1054-F214-8B1E-8FAE7DABCA2B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86996" y="3810689"/>
            <a:ext cx="375253" cy="375253"/>
          </a:xfrm>
          <a:prstGeom prst="rect">
            <a:avLst/>
          </a:prstGeom>
        </p:spPr>
      </p:pic>
      <p:pic>
        <p:nvPicPr>
          <p:cNvPr id="37" name="Image 92" descr="Une image contenant logo, Graphique, symbole, clipart&#10;&#10;Description générée automatiquement">
            <a:extLst>
              <a:ext uri="{FF2B5EF4-FFF2-40B4-BE49-F238E27FC236}">
                <a16:creationId xmlns:a16="http://schemas.microsoft.com/office/drawing/2014/main" id="{7A3F5A35-94C2-AFBE-CB37-84D3AD266BCA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3173" y="3857851"/>
            <a:ext cx="268021" cy="268021"/>
          </a:xfrm>
          <a:prstGeom prst="rect">
            <a:avLst/>
          </a:prstGeom>
        </p:spPr>
      </p:pic>
      <p:pic>
        <p:nvPicPr>
          <p:cNvPr id="38" name="Image 95" descr="Une image contenant Police, Graphique, logo, graphisme&#10;&#10;Description générée automatiquement">
            <a:extLst>
              <a:ext uri="{FF2B5EF4-FFF2-40B4-BE49-F238E27FC236}">
                <a16:creationId xmlns:a16="http://schemas.microsoft.com/office/drawing/2014/main" id="{5CBFC5E5-7026-27FA-D6D7-61E619FEB03A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5688" y="5693575"/>
            <a:ext cx="1361237" cy="552233"/>
          </a:xfrm>
          <a:prstGeom prst="rect">
            <a:avLst/>
          </a:prstGeom>
        </p:spPr>
      </p:pic>
      <p:pic>
        <p:nvPicPr>
          <p:cNvPr id="39" name="Image 98" descr="Une image contenant texte, Police, Graphique, capture d’écran&#10;&#10;Description générée automatiquement">
            <a:extLst>
              <a:ext uri="{FF2B5EF4-FFF2-40B4-BE49-F238E27FC236}">
                <a16:creationId xmlns:a16="http://schemas.microsoft.com/office/drawing/2014/main" id="{A4F7D07F-0E57-B3D7-EAC3-530128F5942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24917" y="5425443"/>
            <a:ext cx="1295121" cy="1002675"/>
          </a:xfrm>
          <a:prstGeom prst="rect">
            <a:avLst/>
          </a:prstGeom>
        </p:spPr>
      </p:pic>
      <p:pic>
        <p:nvPicPr>
          <p:cNvPr id="40" name="Picture 39" descr="A white rooster on a black background&#10;&#10;Description automatically generated">
            <a:extLst>
              <a:ext uri="{FF2B5EF4-FFF2-40B4-BE49-F238E27FC236}">
                <a16:creationId xmlns:a16="http://schemas.microsoft.com/office/drawing/2014/main" id="{AFEE7135-7F32-A64C-D6FC-FDCE9AB1751C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62249" y="4970527"/>
            <a:ext cx="1809725" cy="1809725"/>
          </a:xfrm>
          <a:prstGeom prst="rect">
            <a:avLst/>
          </a:prstGeom>
        </p:spPr>
      </p:pic>
      <p:pic>
        <p:nvPicPr>
          <p:cNvPr id="41" name="Picture 40" descr="A light bulb with a flower in it&#10;&#10;Description automatically generated">
            <a:extLst>
              <a:ext uri="{FF2B5EF4-FFF2-40B4-BE49-F238E27FC236}">
                <a16:creationId xmlns:a16="http://schemas.microsoft.com/office/drawing/2014/main" id="{EDDE80C4-2AF8-3C7D-D7B7-17B2FFC0BACC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2040" y="5315456"/>
            <a:ext cx="1110666" cy="1110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2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90D816D-9371-12A5-CC24-C0642557F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4146" y="259797"/>
            <a:ext cx="5608320" cy="681673"/>
          </a:xfrm>
        </p:spPr>
        <p:txBody>
          <a:bodyPr>
            <a:normAutofit/>
          </a:bodyPr>
          <a:lstStyle/>
          <a:p>
            <a:r>
              <a:rPr lang="fr-FR" dirty="0"/>
              <a:t>Lettre d’intention – Appel N°47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91177E-2B77-D6C3-6CA9-86935996C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7552" y="1021971"/>
            <a:ext cx="7682753" cy="4661647"/>
          </a:xfrm>
        </p:spPr>
        <p:txBody>
          <a:bodyPr>
            <a:normAutofit/>
          </a:bodyPr>
          <a:lstStyle/>
          <a:p>
            <a:pPr marL="635000" indent="-366713" algn="just">
              <a:buFont typeface="Arial"/>
              <a:buChar char="•"/>
            </a:pPr>
            <a:r>
              <a:rPr lang="fr-FR" sz="1800" dirty="0"/>
              <a:t>Vous avez une idée de projet de recherche et innovation dans le domaine de la santé? Félicitations! Le Pôle BioWin vous propose de vous aider à analyser votre idée et à monter votre projet dans le cadre du 47</a:t>
            </a:r>
            <a:r>
              <a:rPr lang="fr-FR" sz="1800" baseline="30000" dirty="0"/>
              <a:t>ème</a:t>
            </a:r>
            <a:r>
              <a:rPr lang="fr-FR" sz="1800" dirty="0"/>
              <a:t> appel à projets</a:t>
            </a:r>
          </a:p>
          <a:p>
            <a:pPr marL="268287" indent="0" algn="just">
              <a:buNone/>
            </a:pPr>
            <a:endParaRPr lang="fr-FR" sz="1800" dirty="0"/>
          </a:p>
          <a:p>
            <a:pPr marL="635000" indent="-366713" algn="just">
              <a:buFont typeface="Arial"/>
              <a:buChar char="•"/>
            </a:pPr>
            <a:r>
              <a:rPr lang="fr-FR" sz="1800" dirty="0"/>
              <a:t>Pour ce faire, nous vous demandons de répondre </a:t>
            </a:r>
            <a:r>
              <a:rPr lang="fr-FR" sz="1800" u="sng" dirty="0"/>
              <a:t>de façon claire et synthétique</a:t>
            </a:r>
            <a:r>
              <a:rPr lang="fr-FR" sz="1800" dirty="0"/>
              <a:t> aux </a:t>
            </a:r>
            <a:r>
              <a:rPr lang="fr-FR" sz="1800" b="1" dirty="0"/>
              <a:t>7</a:t>
            </a:r>
            <a:r>
              <a:rPr lang="fr-FR" sz="1800" dirty="0"/>
              <a:t> questions ci-après. </a:t>
            </a:r>
          </a:p>
          <a:p>
            <a:pPr marL="635000" indent="-366713" algn="just">
              <a:buFont typeface="Arial"/>
              <a:buChar char="•"/>
            </a:pPr>
            <a:endParaRPr lang="en-US" sz="1800" dirty="0"/>
          </a:p>
          <a:p>
            <a:pPr marL="635000" indent="-366713" algn="just">
              <a:buFont typeface="Arial"/>
              <a:buChar char="•"/>
            </a:pPr>
            <a:r>
              <a:rPr lang="fr-FR" sz="1800" dirty="0"/>
              <a:t>La date limite pour soumettre une lettre d’intention est le </a:t>
            </a:r>
            <a:r>
              <a:rPr lang="fr-FR" sz="1800" b="1" dirty="0"/>
              <a:t>10 octobre 2025</a:t>
            </a:r>
            <a:r>
              <a:rPr lang="fr-FR" sz="1800" dirty="0"/>
              <a:t>. Les soumissions doivent être envoyées à l’adresse électronique suivante : </a:t>
            </a:r>
            <a:r>
              <a:rPr lang="fr-FR" sz="1800" dirty="0">
                <a:hlinkClick r:id="rId2"/>
              </a:rPr>
              <a:t>rd@biowin.org</a:t>
            </a:r>
            <a:r>
              <a:rPr lang="fr-FR" sz="1800" dirty="0"/>
              <a:t>. </a:t>
            </a:r>
            <a:endParaRPr lang="en-US" sz="1800" dirty="0"/>
          </a:p>
          <a:p>
            <a:pPr marL="635000" indent="-366713" algn="just">
              <a:buFont typeface="Arial"/>
              <a:buChar char="•"/>
            </a:pPr>
            <a:endParaRPr lang="fr-FR" sz="1800" dirty="0"/>
          </a:p>
          <a:p>
            <a:pPr marL="635000" indent="-366713" algn="just">
              <a:buFont typeface="Arial"/>
              <a:buChar char="•"/>
            </a:pPr>
            <a:r>
              <a:rPr lang="fr-FR" sz="1800" dirty="0"/>
              <a:t>Pour toute information sur l’appel à projets, nous vous conseillons de contacter le pôle:</a:t>
            </a:r>
          </a:p>
          <a:p>
            <a:pPr marL="160287" marR="0" lvl="4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600" i="1" dirty="0">
                <a:solidFill>
                  <a:schemeClr val="bg1"/>
                </a:solidFill>
              </a:rPr>
              <a:t>	</a:t>
            </a:r>
            <a:endParaRPr lang="fr-FR" sz="16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9" name="Titre 2">
            <a:extLst>
              <a:ext uri="{FF2B5EF4-FFF2-40B4-BE49-F238E27FC236}">
                <a16:creationId xmlns:a16="http://schemas.microsoft.com/office/drawing/2014/main" id="{7DE9BD54-E9C8-09F0-4D56-AC1F16FF256F}"/>
              </a:ext>
            </a:extLst>
          </p:cNvPr>
          <p:cNvSpPr txBox="1">
            <a:spLocks/>
          </p:cNvSpPr>
          <p:nvPr/>
        </p:nvSpPr>
        <p:spPr>
          <a:xfrm>
            <a:off x="6261844" y="5271251"/>
            <a:ext cx="5051615" cy="13606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rgbClr val="5DD5AB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1600" dirty="0">
                <a:solidFill>
                  <a:schemeClr val="bg1"/>
                </a:solidFill>
              </a:rPr>
              <a:t>Loïc Germain </a:t>
            </a:r>
            <a:br>
              <a:rPr lang="en-US" sz="1600" dirty="0"/>
            </a:br>
            <a:r>
              <a:rPr lang="fr-FR" sz="1600" dirty="0"/>
              <a:t>Innovation &amp; Scientific Excellence </a:t>
            </a:r>
            <a:br>
              <a:rPr lang="fr-FR" sz="1600" dirty="0"/>
            </a:br>
            <a:r>
              <a:rPr lang="fr-FR" sz="1600" dirty="0"/>
              <a:t>Senior Programme Manager</a:t>
            </a:r>
            <a:br>
              <a:rPr lang="fr-FR" sz="1600" dirty="0"/>
            </a:br>
            <a:r>
              <a:rPr lang="fr-FR" sz="1600" dirty="0">
                <a:hlinkClick r:id="rId3"/>
              </a:rPr>
              <a:t>loic.germain@biowin.org</a:t>
            </a:r>
            <a:r>
              <a:rPr lang="fr-FR" sz="1600" dirty="0"/>
              <a:t> </a:t>
            </a:r>
            <a:r>
              <a:rPr lang="fr-FR" sz="1600" b="0" dirty="0">
                <a:solidFill>
                  <a:schemeClr val="bg1"/>
                </a:solidFill>
              </a:rPr>
              <a:t>/ </a:t>
            </a:r>
            <a:r>
              <a:rPr lang="fr-FR" sz="1600" b="0" i="1" dirty="0">
                <a:solidFill>
                  <a:schemeClr val="bg1"/>
                </a:solidFill>
              </a:rPr>
              <a:t>+32 (</a:t>
            </a:r>
            <a:r>
              <a:rPr lang="fr-FR" sz="1600" b="0" i="1" dirty="0">
                <a:solidFill>
                  <a:schemeClr val="bg1"/>
                </a:solidFill>
                <a:cs typeface="Arial" charset="0"/>
              </a:rPr>
              <a:t>0)4</a:t>
            </a:r>
            <a:r>
              <a:rPr kumimoji="0" lang="fr-FR" sz="16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+mn-ea"/>
                <a:cs typeface="Arial" charset="0"/>
              </a:rPr>
              <a:t>72 65 43 02 </a:t>
            </a:r>
            <a:endParaRPr lang="fr-FR" sz="1600" i="1" dirty="0">
              <a:solidFill>
                <a:schemeClr val="bg1"/>
              </a:solidFill>
            </a:endParaRPr>
          </a:p>
        </p:txBody>
      </p:sp>
      <p:sp>
        <p:nvSpPr>
          <p:cNvPr id="10" name="Ellipse 21">
            <a:extLst>
              <a:ext uri="{FF2B5EF4-FFF2-40B4-BE49-F238E27FC236}">
                <a16:creationId xmlns:a16="http://schemas.microsoft.com/office/drawing/2014/main" id="{E15C0A02-608F-3EA6-8A2A-42D08890F7E9}"/>
              </a:ext>
            </a:extLst>
          </p:cNvPr>
          <p:cNvSpPr/>
          <p:nvPr/>
        </p:nvSpPr>
        <p:spPr>
          <a:xfrm>
            <a:off x="5024009" y="5370979"/>
            <a:ext cx="1148298" cy="1161212"/>
          </a:xfrm>
          <a:prstGeom prst="ellipse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12700">
            <a:solidFill>
              <a:srgbClr val="44038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2156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80CB73-75D5-B435-D078-37B48ED5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rmAutofit/>
          </a:bodyPr>
          <a:lstStyle/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Qui êtes-vous ? Quelle est votre expérience ? Quel est votre savoir-faire ? Quelles sont vos activités?  Quel est la vision de votre entreprise 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894BA3-09A6-A632-48FF-DC87EF61F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r>
              <a:rPr lang="fr-BE" sz="4000" dirty="0">
                <a:solidFill>
                  <a:schemeClr val="tx2">
                    <a:lumMod val="50000"/>
                  </a:schemeClr>
                </a:solidFill>
              </a:rPr>
              <a:t>Qui?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400" i="1" dirty="0">
                <a:solidFill>
                  <a:schemeClr val="tx2">
                    <a:lumMod val="50000"/>
                  </a:schemeClr>
                </a:solidFill>
              </a:rPr>
              <a:t>Description du porteur de projet</a:t>
            </a:r>
            <a:endParaRPr lang="en-BE" i="1" dirty="0"/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0CDA37E2-F205-C3CC-9CCF-0D04568DBF73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629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A2AD22-824E-53A8-6045-0FD2227C5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85640EF-3C4A-F7B7-A1FC-576D25211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994801"/>
            <a:ext cx="6510091" cy="673965"/>
          </a:xfrm>
        </p:spPr>
        <p:txBody>
          <a:bodyPr/>
          <a:lstStyle/>
          <a:p>
            <a:pPr algn="l"/>
            <a:r>
              <a:rPr lang="fr-FR" sz="2400" i="1" dirty="0">
                <a:solidFill>
                  <a:schemeClr val="tx2">
                    <a:lumMod val="50000"/>
                  </a:schemeClr>
                </a:solidFill>
              </a:rPr>
              <a:t>Coordonnées du Porteur de Projet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8DD1C8B7-CE83-7FE4-956B-B116C9BF1800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FF57445-124C-44A0-EE0B-14C7596EC4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473877"/>
              </p:ext>
            </p:extLst>
          </p:nvPr>
        </p:nvGraphicFramePr>
        <p:xfrm>
          <a:off x="583436" y="1945639"/>
          <a:ext cx="11025128" cy="466953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948658">
                  <a:extLst>
                    <a:ext uri="{9D8B030D-6E8A-4147-A177-3AD203B41FA5}">
                      <a16:colId xmlns:a16="http://schemas.microsoft.com/office/drawing/2014/main" val="663930345"/>
                    </a:ext>
                  </a:extLst>
                </a:gridCol>
                <a:gridCol w="8076470">
                  <a:extLst>
                    <a:ext uri="{9D8B030D-6E8A-4147-A177-3AD203B41FA5}">
                      <a16:colId xmlns:a16="http://schemas.microsoft.com/office/drawing/2014/main" val="2557121847"/>
                    </a:ext>
                  </a:extLst>
                </a:gridCol>
              </a:tblGrid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 de l’entreprise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595433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Numéro BCE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640410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Adresse Postale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469238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054260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 du coordinateur de projet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721683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5546858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835381"/>
                  </a:ext>
                </a:extLst>
              </a:tr>
              <a:tr h="5756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Téléphone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3280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869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00ED41-5B73-9264-F3F3-72926BFA3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C8B9DA-A9E0-865C-EEE3-5B786D3712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5" y="1229438"/>
            <a:ext cx="11025129" cy="5288186"/>
          </a:xfrm>
        </p:spPr>
        <p:txBody>
          <a:bodyPr>
            <a:noAutofit/>
          </a:bodyPr>
          <a:lstStyle/>
          <a:p>
            <a:pPr>
              <a:buFont typeface="Arial"/>
              <a:buChar char="•"/>
            </a:pPr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Quelles sont l’origine et le contexte de l’idée de projet? </a:t>
            </a:r>
          </a:p>
          <a:p>
            <a:pPr>
              <a:buFont typeface="Arial"/>
              <a:buChar char="•"/>
            </a:pPr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Quels sont les besoins identifiés, le(s) facteur(s) déclenchants ?</a:t>
            </a:r>
          </a:p>
          <a:p>
            <a:pPr>
              <a:buFont typeface="Arial"/>
              <a:buChar char="•"/>
            </a:pPr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A quels problèmes souhaitez-vous répondre? Quelles sont les opportunités identifiées?</a:t>
            </a:r>
          </a:p>
          <a:p>
            <a:pPr>
              <a:buFont typeface="Arial"/>
              <a:buChar char="•"/>
            </a:pPr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Dans quel Domaine d’Activité Stratégique du pôle BioWin votre projet s’intègre-t-il?  </a:t>
            </a:r>
          </a:p>
          <a:p>
            <a:pPr marL="0" indent="0">
              <a:buNone/>
            </a:pPr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      Veuillez cocher une ou plusieurs cases ci-dessous</a:t>
            </a:r>
          </a:p>
          <a:p>
            <a:pPr lvl="1" algn="just">
              <a:spcBef>
                <a:spcPct val="0"/>
              </a:spcBef>
              <a:buFont typeface="Wingdings" panose="05000000000000000000" pitchFamily="2" charset="2"/>
              <a:buChar char="q"/>
              <a:tabLst>
                <a:tab pos="180975" algn="l"/>
              </a:tabLst>
            </a:pPr>
            <a:r>
              <a:rPr kumimoji="0" lang="en-US" altLang="fr-F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Biopharma</a:t>
            </a:r>
          </a:p>
          <a:p>
            <a:pPr lvl="1" algn="just">
              <a:spcBef>
                <a:spcPct val="0"/>
              </a:spcBef>
              <a:buFont typeface="Wingdings" panose="05000000000000000000" pitchFamily="2" charset="2"/>
              <a:buChar char="q"/>
              <a:tabLst>
                <a:tab pos="180975" algn="l"/>
              </a:tabLst>
            </a:pPr>
            <a:r>
              <a:rPr kumimoji="0" lang="en-US" altLang="fr-F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Health-tech</a:t>
            </a:r>
          </a:p>
          <a:p>
            <a:pPr lvl="1" algn="just">
              <a:spcBef>
                <a:spcPct val="0"/>
              </a:spcBef>
              <a:buFont typeface="Wingdings" panose="05000000000000000000" pitchFamily="2" charset="2"/>
              <a:buChar char="q"/>
              <a:tabLst>
                <a:tab pos="180975" algn="l"/>
              </a:tabLst>
            </a:pPr>
            <a:r>
              <a:rPr kumimoji="0" lang="en-US" altLang="fr-FR" sz="14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Others (specify the technological field)</a:t>
            </a:r>
            <a:endParaRPr lang="fr-FR" sz="16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D1D5F6-B396-FD25-853F-D56E111C7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8898494" cy="673965"/>
          </a:xfrm>
        </p:spPr>
        <p:txBody>
          <a:bodyPr/>
          <a:lstStyle/>
          <a:p>
            <a:pPr algn="l"/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Pourquoi?</a:t>
            </a: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</a:rPr>
              <a:t>D</a:t>
            </a:r>
            <a:r>
              <a:rPr lang="fr-FR" sz="2400" i="1" dirty="0" err="1">
                <a:solidFill>
                  <a:schemeClr val="tx2">
                    <a:lumMod val="50000"/>
                  </a:schemeClr>
                </a:solidFill>
              </a:rPr>
              <a:t>escription</a:t>
            </a:r>
            <a:r>
              <a:rPr lang="fr-FR" sz="2400" i="1" dirty="0">
                <a:solidFill>
                  <a:schemeClr val="tx2">
                    <a:lumMod val="50000"/>
                  </a:schemeClr>
                </a:solidFill>
              </a:rPr>
              <a:t> de la raison d’être et des besoins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1527F8A0-5D3B-8015-1838-58F5A55FDE1D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62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0C2EE1-0FA7-AD85-F2F1-537B81E0B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830573-C215-29A0-2A4B-89E2FD38E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Autofit/>
          </a:bodyPr>
          <a:lstStyle/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Quelle est votre idée ? En quoi répond-elle aux besoins identifiés?</a:t>
            </a:r>
          </a:p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Quel livrable souhaitez-vous obtenir à la fin du projet?</a:t>
            </a:r>
          </a:p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 Quel produit/service/procédé voulez-vous commercialiser à terme ?</a:t>
            </a:r>
          </a:p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Quel est le caractère innovant du projet 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602A8B-C8EC-E2D1-90E1-D14D6C264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BE" sz="4000" dirty="0">
                <a:solidFill>
                  <a:schemeClr val="tx2">
                    <a:lumMod val="50000"/>
                  </a:schemeClr>
                </a:solidFill>
              </a:rPr>
              <a:t>Quoi?</a:t>
            </a:r>
            <a:r>
              <a:rPr lang="fr-BE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BE" sz="2400" i="1" dirty="0">
                <a:solidFill>
                  <a:schemeClr val="tx2">
                    <a:lumMod val="50000"/>
                  </a:schemeClr>
                </a:solidFill>
              </a:rPr>
              <a:t>Description de votre idée</a:t>
            </a:r>
            <a:endParaRPr lang="fr-FR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899A0920-6951-F397-77D8-27639D0294C5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586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10E62-AD26-BA9E-CB70-FBC9224A12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33F181-97EF-64B2-72F5-B325BB11A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rmAutofit/>
          </a:bodyPr>
          <a:lstStyle/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Quel est (quels sont) le(s) marché(s) visé(s) par votre projet (taille, tendances majeures et environnement macro-économique, segments, chaîne de valeur de l’industrie) ?</a:t>
            </a:r>
          </a:p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Quels sont les principaux concurrents existants ou potentiels et/ou offres de substitution ?</a:t>
            </a:r>
          </a:p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L’exploitation des résultats attendus est-elle dépendante de brevets existants? Qui en est détenteur?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77FDF1-6292-28DD-872D-A602CFEC9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6510091" cy="673965"/>
          </a:xfrm>
        </p:spPr>
        <p:txBody>
          <a:bodyPr/>
          <a:lstStyle/>
          <a:p>
            <a:pPr algn="l"/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Où?</a:t>
            </a:r>
            <a:r>
              <a:rPr lang="fr-FR" sz="2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400" i="1" dirty="0">
                <a:solidFill>
                  <a:schemeClr val="tx2">
                    <a:lumMod val="50000"/>
                  </a:schemeClr>
                </a:solidFill>
              </a:rPr>
              <a:t>Description du marché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A700D089-6D32-E697-48F7-F3C583669F21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815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4B1E9-55D2-A9FA-3C59-35597D6E4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78040F-5F7A-40FE-0009-4EA14C6ED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247368"/>
            <a:ext cx="11025128" cy="5270256"/>
          </a:xfrm>
        </p:spPr>
        <p:txBody>
          <a:bodyPr>
            <a:normAutofit/>
          </a:bodyPr>
          <a:lstStyle/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Quel est votre Business Model? Comment allez-vous procéder pour vendre votre produit/service/procédé? Quelle est votre ambition?</a:t>
            </a:r>
          </a:p>
          <a:p>
            <a:pPr marL="0" indent="0">
              <a:buNone/>
            </a:pPr>
            <a:endParaRPr lang="en-US" sz="1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B3663E7-D435-6863-2CDB-7949D9EFC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6" y="340376"/>
            <a:ext cx="7477199" cy="673965"/>
          </a:xfrm>
        </p:spPr>
        <p:txBody>
          <a:bodyPr/>
          <a:lstStyle/>
          <a:p>
            <a:pPr algn="l"/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Comment?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800" i="1" dirty="0">
                <a:solidFill>
                  <a:schemeClr val="tx2">
                    <a:lumMod val="50000"/>
                  </a:schemeClr>
                </a:solidFill>
              </a:rPr>
              <a:t>Description de votre stratégie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AC1CA32A-3234-7A1D-F6B5-2B3154E4868A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654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9BFDA7-0B2A-06C4-53BD-470913B98C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B79B07-0A83-A900-8E5E-B4F6B337D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436" y="1399774"/>
            <a:ext cx="11025128" cy="466549"/>
          </a:xfrm>
        </p:spPr>
        <p:txBody>
          <a:bodyPr>
            <a:normAutofit/>
          </a:bodyPr>
          <a:lstStyle/>
          <a:p>
            <a:r>
              <a:rPr lang="en-US" sz="1800" i="1" dirty="0" err="1">
                <a:solidFill>
                  <a:schemeClr val="tx2">
                    <a:lumMod val="50000"/>
                  </a:schemeClr>
                </a:solidFill>
              </a:rPr>
              <a:t>Partenaires</a:t>
            </a: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 déjà </a:t>
            </a:r>
            <a:r>
              <a:rPr lang="en-US" sz="1800" i="1" dirty="0" err="1">
                <a:solidFill>
                  <a:schemeClr val="tx2">
                    <a:lumMod val="50000"/>
                  </a:schemeClr>
                </a:solidFill>
              </a:rPr>
              <a:t>identifiés</a:t>
            </a:r>
            <a:r>
              <a:rPr lang="en-US" sz="1800" i="1" dirty="0">
                <a:solidFill>
                  <a:schemeClr val="tx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DF4F1E-2883-F104-4D0F-7AA56D13D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35" y="340376"/>
            <a:ext cx="8600321" cy="673965"/>
          </a:xfrm>
        </p:spPr>
        <p:txBody>
          <a:bodyPr/>
          <a:lstStyle/>
          <a:p>
            <a:pPr algn="l"/>
            <a:r>
              <a:rPr lang="fr-FR" sz="4000" dirty="0">
                <a:solidFill>
                  <a:schemeClr val="tx2">
                    <a:lumMod val="50000"/>
                  </a:schemeClr>
                </a:solidFill>
              </a:rPr>
              <a:t>Avec qui?</a:t>
            </a:r>
            <a:r>
              <a:rPr lang="fr-FR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FR" sz="2800" i="1" dirty="0">
                <a:solidFill>
                  <a:schemeClr val="tx2">
                    <a:lumMod val="50000"/>
                  </a:schemeClr>
                </a:solidFill>
              </a:rPr>
              <a:t>Description du partenariat</a:t>
            </a:r>
          </a:p>
        </p:txBody>
      </p:sp>
      <p:pic>
        <p:nvPicPr>
          <p:cNvPr id="6" name="Content Placeholder 6" descr="A black letter on a black background&#10;&#10;AI-generated content may be incorrect.">
            <a:extLst>
              <a:ext uri="{FF2B5EF4-FFF2-40B4-BE49-F238E27FC236}">
                <a16:creationId xmlns:a16="http://schemas.microsoft.com/office/drawing/2014/main" id="{D2C50690-1043-A761-C348-803600134853}"/>
              </a:ext>
            </a:extLst>
          </p:cNvPr>
          <p:cNvPicPr>
            <a:picLocks noGrp="1"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64755" y="307273"/>
            <a:ext cx="1543809" cy="373764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4230D11E-B2A8-F3FF-6A9E-688E932BABF8}"/>
              </a:ext>
            </a:extLst>
          </p:cNvPr>
          <p:cNvSpPr txBox="1">
            <a:spLocks/>
          </p:cNvSpPr>
          <p:nvPr/>
        </p:nvSpPr>
        <p:spPr>
          <a:xfrm>
            <a:off x="583436" y="4388857"/>
            <a:ext cx="11025128" cy="2225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800" i="1" dirty="0">
                <a:solidFill>
                  <a:schemeClr val="tx2">
                    <a:lumMod val="50000"/>
                  </a:schemeClr>
                </a:solidFill>
              </a:rPr>
              <a:t>Partenaires recherchés: Quelles sont les compétences en Wallonie ou hors Wallonie que vous recherchez pour compléter votre consortium et mener à bien votre projet 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1A71EFA-B8D1-CCC1-8F9C-1D72D8D412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7580"/>
              </p:ext>
            </p:extLst>
          </p:nvPr>
        </p:nvGraphicFramePr>
        <p:xfrm>
          <a:off x="583436" y="1956798"/>
          <a:ext cx="11025128" cy="22250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512564">
                  <a:extLst>
                    <a:ext uri="{9D8B030D-6E8A-4147-A177-3AD203B41FA5}">
                      <a16:colId xmlns:a16="http://schemas.microsoft.com/office/drawing/2014/main" val="895717343"/>
                    </a:ext>
                  </a:extLst>
                </a:gridCol>
                <a:gridCol w="5512564">
                  <a:extLst>
                    <a:ext uri="{9D8B030D-6E8A-4147-A177-3AD203B41FA5}">
                      <a16:colId xmlns:a16="http://schemas.microsoft.com/office/drawing/2014/main" val="34185465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 et organisation du partenaire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Contribution au </a:t>
                      </a:r>
                      <a:r>
                        <a:rPr lang="en-US" dirty="0" err="1"/>
                        <a:t>projet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898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Partenaire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9046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Partenaire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024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47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261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0112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29345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623</Words>
  <Application>Microsoft Office PowerPoint</Application>
  <PresentationFormat>Widescreen</PresentationFormat>
  <Paragraphs>72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Lato</vt:lpstr>
      <vt:lpstr>Roboto</vt:lpstr>
      <vt:lpstr>Roboto Light</vt:lpstr>
      <vt:lpstr>Wingdings</vt:lpstr>
      <vt:lpstr>Thème Office</vt:lpstr>
      <vt:lpstr>1_Thème Office</vt:lpstr>
      <vt:lpstr>PowerPoint Presentation</vt:lpstr>
      <vt:lpstr>Lettre d’intention – Appel N°47</vt:lpstr>
      <vt:lpstr>Qui? Description du porteur de projet</vt:lpstr>
      <vt:lpstr>Coordonnées du Porteur de Projet</vt:lpstr>
      <vt:lpstr>Pourquoi? Description de la raison d’être et des besoins</vt:lpstr>
      <vt:lpstr>Quoi? Description de votre idée</vt:lpstr>
      <vt:lpstr>Où? Description du marché</vt:lpstr>
      <vt:lpstr>Comment? Description de votre stratégie</vt:lpstr>
      <vt:lpstr>Avec qui? Description du partenariat</vt:lpstr>
      <vt:lpstr>Quand? Combien?</vt:lpstr>
      <vt:lpstr>Thierry Ferain Innovation &amp; Scientific Excellence  Programme Director thierry.ferain@biowin.org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Bertrand Desmets</dc:creator>
  <cp:lastModifiedBy>Loïc Germain</cp:lastModifiedBy>
  <cp:revision>330</cp:revision>
  <dcterms:created xsi:type="dcterms:W3CDTF">2024-05-14T08:37:20Z</dcterms:created>
  <dcterms:modified xsi:type="dcterms:W3CDTF">2025-09-08T09:49:38Z</dcterms:modified>
</cp:coreProperties>
</file>